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" ContentType="application/vnd.visi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7"/>
  </p:notesMasterIdLst>
  <p:sldIdLst>
    <p:sldId id="2629" r:id="rId2"/>
    <p:sldId id="2630" r:id="rId3"/>
    <p:sldId id="2716" r:id="rId4"/>
    <p:sldId id="2722" r:id="rId5"/>
    <p:sldId id="2721" r:id="rId6"/>
    <p:sldId id="2738" r:id="rId7"/>
    <p:sldId id="2720" r:id="rId8"/>
    <p:sldId id="2631" r:id="rId9"/>
    <p:sldId id="2702" r:id="rId10"/>
    <p:sldId id="2703" r:id="rId11"/>
    <p:sldId id="2632" r:id="rId12"/>
    <p:sldId id="2727" r:id="rId13"/>
    <p:sldId id="2728" r:id="rId14"/>
    <p:sldId id="2729" r:id="rId15"/>
    <p:sldId id="2730" r:id="rId16"/>
    <p:sldId id="2732" r:id="rId17"/>
    <p:sldId id="2733" r:id="rId18"/>
    <p:sldId id="2734" r:id="rId19"/>
    <p:sldId id="2735" r:id="rId20"/>
    <p:sldId id="2736" r:id="rId21"/>
    <p:sldId id="2633" r:id="rId22"/>
    <p:sldId id="2634" r:id="rId23"/>
    <p:sldId id="2635" r:id="rId24"/>
    <p:sldId id="2636" r:id="rId25"/>
    <p:sldId id="2637" r:id="rId26"/>
    <p:sldId id="2643" r:id="rId27"/>
    <p:sldId id="2644" r:id="rId28"/>
    <p:sldId id="2695" r:id="rId29"/>
    <p:sldId id="2717" r:id="rId30"/>
    <p:sldId id="2693" r:id="rId31"/>
    <p:sldId id="2699" r:id="rId32"/>
    <p:sldId id="2700" r:id="rId33"/>
    <p:sldId id="2694" r:id="rId34"/>
    <p:sldId id="2645" r:id="rId35"/>
    <p:sldId id="268" r:id="rId36"/>
    <p:sldId id="2704" r:id="rId37"/>
    <p:sldId id="2705" r:id="rId38"/>
    <p:sldId id="2706" r:id="rId39"/>
    <p:sldId id="1130" r:id="rId40"/>
    <p:sldId id="2701" r:id="rId41"/>
    <p:sldId id="1131" r:id="rId42"/>
    <p:sldId id="1132" r:id="rId43"/>
    <p:sldId id="1133" r:id="rId44"/>
    <p:sldId id="1134" r:id="rId45"/>
    <p:sldId id="2708" r:id="rId46"/>
    <p:sldId id="2709" r:id="rId47"/>
    <p:sldId id="2710" r:id="rId48"/>
    <p:sldId id="2707" r:id="rId49"/>
    <p:sldId id="1136" r:id="rId50"/>
    <p:sldId id="1138" r:id="rId51"/>
    <p:sldId id="1137" r:id="rId52"/>
    <p:sldId id="1139" r:id="rId53"/>
    <p:sldId id="2719" r:id="rId54"/>
    <p:sldId id="1141" r:id="rId55"/>
    <p:sldId id="2711" r:id="rId56"/>
    <p:sldId id="1142" r:id="rId57"/>
    <p:sldId id="1144" r:id="rId58"/>
    <p:sldId id="1145" r:id="rId59"/>
    <p:sldId id="2725" r:id="rId60"/>
    <p:sldId id="1146" r:id="rId61"/>
    <p:sldId id="1147" r:id="rId62"/>
    <p:sldId id="2726" r:id="rId63"/>
    <p:sldId id="2724" r:id="rId64"/>
    <p:sldId id="2737" r:id="rId65"/>
    <p:sldId id="2723" r:id="rId66"/>
    <p:sldId id="2697" r:id="rId67"/>
    <p:sldId id="2712" r:id="rId68"/>
    <p:sldId id="1148" r:id="rId69"/>
    <p:sldId id="1150" r:id="rId70"/>
    <p:sldId id="1149" r:id="rId71"/>
    <p:sldId id="1151" r:id="rId72"/>
    <p:sldId id="1153" r:id="rId73"/>
    <p:sldId id="1154" r:id="rId74"/>
    <p:sldId id="2713" r:id="rId75"/>
    <p:sldId id="2714" r:id="rId76"/>
    <p:sldId id="1155" r:id="rId77"/>
    <p:sldId id="1156" r:id="rId78"/>
    <p:sldId id="2715" r:id="rId79"/>
    <p:sldId id="1158" r:id="rId80"/>
    <p:sldId id="2050" r:id="rId81"/>
    <p:sldId id="1159" r:id="rId82"/>
    <p:sldId id="1163" r:id="rId83"/>
    <p:sldId id="1166" r:id="rId84"/>
    <p:sldId id="1167" r:id="rId85"/>
    <p:sldId id="1172" r:id="rId8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FFE2"/>
    <a:srgbClr val="FF5D5D"/>
    <a:srgbClr val="DB577D"/>
    <a:srgbClr val="FF00FF"/>
    <a:srgbClr val="0000FF"/>
    <a:srgbClr val="E0E8E5"/>
    <a:srgbClr val="8751FF"/>
    <a:srgbClr val="BE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40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BB57D57-EE82-43E9-B3CD-9F271F9273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F8B76EB-A64F-449E-8DA4-AA79EA722E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1102802-6A7F-4433-92A7-CE5C4D3E8B0B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AF1B20D-28B6-4582-939F-EB49E7438F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D90B473-E878-4A13-AFC5-79AB985E33E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6B0B5AD4-E76C-4D93-8F7D-9B61B92DFE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BF2C6C9B-A8EA-4BB0-9958-1279023D6C6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B6D2BFB-C569-4059-8BEC-76D6074BA1F5}"/>
              </a:ext>
            </a:extLst>
          </p:cNvPr>
          <p:cNvGrpSpPr>
            <a:grpSpLocks/>
          </p:cNvGrpSpPr>
          <p:nvPr/>
        </p:nvGrpSpPr>
        <p:grpSpPr bwMode="auto">
          <a:xfrm>
            <a:off x="0" y="2133600"/>
            <a:ext cx="9009063" cy="1052513"/>
            <a:chOff x="0" y="0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0E0889F7-79A5-4088-A62B-C262D5840C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68"/>
              <a:ext cx="448" cy="299"/>
              <a:chOff x="0" y="0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A6428CB9-B75E-4D13-BD4D-3860D6BAA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466E788-FADC-4FBB-BFF5-ED6E9FCBD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0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2C774698-EF7C-4C23-9D64-7748A25AB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334"/>
              <a:ext cx="465" cy="299"/>
              <a:chOff x="0" y="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6B7E49DB-EC50-4BCD-BD3B-D8BC8218E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91D104B9-A38B-4E13-AC1E-CB133EFD0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" y="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D01ECF32-14BD-410F-BEB7-48EFEE50C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8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386C099B-02F6-4A1C-B64B-189DDAEE9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0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D706863-2394-4F26-91F5-B3B5392C66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518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0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EDD509D-6BBB-4DA9-9E30-070DD30234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B5171AB-2A43-4DDA-ADD7-CF6665A3CA3A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C2589BA-852B-43C5-8E22-1A040A21A5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EB36B4F6-8B93-4C6A-907E-F9844A0363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B48D035-E777-4F1E-8DA2-7B2F97EF372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71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22833C0-F217-4B36-93A8-38EBD60917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C79D5-7709-43AA-8C60-0CA18B5892EC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9446878-9400-43D9-8120-9ECC48D9D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DD118F8-BD43-4BEA-A50B-5B8CB5F07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DCC5A8-9141-460D-898B-8B0213A2956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7630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2138" y="214313"/>
            <a:ext cx="2012950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00113" y="214313"/>
            <a:ext cx="5889625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9D9C20E-0B02-4306-8BB2-5E97B5B181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A07F4-97E8-4BDE-B89C-856BFBF31EB8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3476703-A1CD-4D33-B198-7D1233BD5D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53859B72-2954-4C2D-BB19-035FEC438F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B08CFB-C9A3-465A-9761-DB53997F60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58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408DA6F-57E9-41EF-8734-457987133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B88EA-75CA-4F49-BB1D-DC8C2340B123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72D5AA1-E9F6-4A09-8DDA-7040A7F8E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20F6B5C3-9A17-4330-B081-6F5C2DF3D3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1F24F1-22D0-4D4C-B20A-E8DD941CDFC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39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0737ED54-5AC2-4D00-BEF9-0F7982D9B5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63D36-B81A-4F54-A934-19D87C1F68D9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CDA20C9-E6BE-4AE6-8052-F2B2559B3D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AFAE33C-8C20-4071-B20A-4FBC9FC761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78941-323D-4C63-BB05-5CB63623C1E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85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00113" y="1628775"/>
            <a:ext cx="3951287" cy="4503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03800" y="1628775"/>
            <a:ext cx="3951288" cy="4503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6AA7541-7FF2-44EC-AEDE-9251988CA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1540-F122-4F21-9D75-6FE8A8F39736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CDDDFB6-96A3-4A60-8EB1-CF433F115C7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94F2DE83-8C0C-4AD4-BC0C-D5F79144EE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178A6D-2CB2-47C6-84C1-47423D3CB53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13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31995C7D-44B4-4C23-9EDF-6A464290FC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1715B-7C65-4182-82A3-0AE9C2CF6740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DCDE96E8-1D79-4D3A-819B-BE6AB25AE1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5A58AFF-BED1-469B-9C71-A5C204D182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5BB542-6831-4860-8568-D66F2E40983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849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57FDDD1-A418-4019-865F-C3D65C1F4D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33FD9-75CC-4242-BCB5-6DBACF277FBC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F8CE88F-1E05-4C7A-995B-104B1050AF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2071CABA-4839-466C-BE21-F9E94F0D38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94A9B2-32C4-46A3-99D5-B23A9D1D150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86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1E1068EF-7E73-4F21-AFC7-DEB8DF5AB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1E4A8-08D5-4F8A-95B9-47CEEEFCB980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DA6617D-7ED2-43AE-8C62-ABCBFC1AA9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82F519D0-1D7A-4799-9A76-06FD9C2C13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300C62-3229-4B7F-95BD-3BCACE21AC3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051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5AF6B93-161D-4BDF-AE7A-75806F75AC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4C27F-4524-48E9-B7E6-FE55ED394AAA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84D19AE-5F7F-432F-9822-9080E5B8D0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E8C14BB-6800-4125-A58B-F85C6B49D6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65D05E-77CE-47A3-AE4F-5522F11663B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8648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7086B08-AFE5-4068-AF64-034D4F2DE3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8FECF-66AE-491F-BAAF-10BCB1A97B84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3D9CE72F-D214-4106-A660-82155B3A7D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A1FD85A-2F0F-44B3-A920-AA23EB2D88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633785-DB22-4B11-AFFB-767C00D1295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700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200911D-CF8B-4C3D-A212-A9B509B8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61277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F033F28-1DF4-44CC-AC02-D816E9D45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61277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458F534-7922-4EFF-9DC7-4D1F60079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03505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0F070CF-587C-4661-A8F9-1478F5F7C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103505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499C7F-AD20-411A-B7B1-07E8D2D1A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96202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6D7F3CE-2DE4-4F0D-A7A2-6565B042D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04825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31F72FD-3164-45F1-8637-AC40E26D3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295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z="2400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22A37D4-F1CF-4FDF-8A2D-E92AD2D41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D16B2FDE-6A13-40F5-B2BB-D7CD9E90A4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628775"/>
            <a:ext cx="8054975" cy="45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3D5742B0-CBDE-4E0A-9A75-AC7C14C981E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79E2F05B-39B8-4698-BBD2-79779F84785B}" type="datetime1">
              <a:rPr lang="zh-CN" altLang="en-US"/>
              <a:pPr>
                <a:defRPr/>
              </a:pPr>
              <a:t>2020/12/14</a:t>
            </a:fld>
            <a:endParaRPr 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A8C6DF64-6AE6-4764-9035-54B094C9FF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8E42F66C-AD3D-4222-B180-5B5F71C58DB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6EFC5C6F-1ED9-479D-BC9E-CFD77D8BB21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.png"/><Relationship Id="rId4" Type="http://schemas.openxmlformats.org/officeDocument/2006/relationships/image" Target="../media/image1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.vsd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1.vsd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5" Type="http://schemas.openxmlformats.org/officeDocument/2006/relationships/oleObject" Target="../embeddings/Microsoft_Visio_2003-2010_Drawing2.vsd"/><Relationship Id="rId4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Drawing3.vsd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Microsoft_Visio_2003-2010_Drawing9.vsd"/><Relationship Id="rId3" Type="http://schemas.openxmlformats.org/officeDocument/2006/relationships/oleObject" Target="../embeddings/Microsoft_Visio_2003-2010_Drawing4.vsd"/><Relationship Id="rId7" Type="http://schemas.openxmlformats.org/officeDocument/2006/relationships/oleObject" Target="../embeddings/Microsoft_Visio_2003-2010_Drawing6.vsd"/><Relationship Id="rId12" Type="http://schemas.openxmlformats.org/officeDocument/2006/relationships/image" Target="../media/image4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emf"/><Relationship Id="rId11" Type="http://schemas.openxmlformats.org/officeDocument/2006/relationships/oleObject" Target="../embeddings/Microsoft_Visio_2003-2010_Drawing8.vsd"/><Relationship Id="rId5" Type="http://schemas.openxmlformats.org/officeDocument/2006/relationships/oleObject" Target="../embeddings/Microsoft_Visio_2003-2010_Drawing5.vsd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Microsoft_Visio_2003-2010_Drawing7.vsd"/><Relationship Id="rId14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E5ADD05-CFB2-4950-8187-4B54D65CA6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71550" y="1268413"/>
            <a:ext cx="8172450" cy="1630362"/>
          </a:xfrm>
        </p:spPr>
        <p:txBody>
          <a:bodyPr/>
          <a:lstStyle/>
          <a:p>
            <a:pPr eaLnBrk="1" hangingPunct="1"/>
            <a:r>
              <a:rPr lang="zh-CN" altLang="en-US" sz="6000">
                <a:latin typeface="Times New Roman" panose="02020603050405020304" pitchFamily="18" charset="0"/>
              </a:rPr>
              <a:t>编译原理</a:t>
            </a:r>
            <a:br>
              <a:rPr lang="zh-CN" altLang="en-US" sz="8800">
                <a:latin typeface="Times New Roman" panose="02020603050405020304" pitchFamily="18" charset="0"/>
              </a:rPr>
            </a:br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</a:rPr>
              <a:t>Compiler Principles and Techniques</a:t>
            </a:r>
            <a:endParaRPr lang="zh-CN" altLang="en-US" sz="4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099" name="Object 3">
            <a:hlinkClick r:id="" action="ppaction://ole?verb=1"/>
            <a:extLst>
              <a:ext uri="{FF2B5EF4-FFF2-40B4-BE49-F238E27FC236}">
                <a16:creationId xmlns:a16="http://schemas.microsoft.com/office/drawing/2014/main" id="{F9D3F46D-5D16-40A8-A2F2-7656264FD677}"/>
              </a:ext>
            </a:extLst>
          </p:cNvPr>
          <p:cNvGraphicFramePr>
            <a:graphicFrameLocks/>
          </p:cNvGraphicFramePr>
          <p:nvPr/>
        </p:nvGraphicFramePr>
        <p:xfrm>
          <a:off x="7745413" y="3295650"/>
          <a:ext cx="1219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r:id="rId3" imgW="2643188" imgH="4587875" progId="MS_ClipArt_Gallery.2">
                  <p:embed/>
                </p:oleObj>
              </mc:Choice>
              <mc:Fallback>
                <p:oleObj r:id="rId3" imgW="2643188" imgH="4587875" progId="MS_ClipArt_Gallery.2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5413" y="3295650"/>
                        <a:ext cx="12192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4">
            <a:extLst>
              <a:ext uri="{FF2B5EF4-FFF2-40B4-BE49-F238E27FC236}">
                <a16:creationId xmlns:a16="http://schemas.microsoft.com/office/drawing/2014/main" id="{4AED8CCE-5819-4C59-A23F-26073CE77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3068638"/>
            <a:ext cx="7273925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主讲： 韩希先  副教授  博士生导师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Email</a:t>
            </a:r>
            <a:r>
              <a:rPr lang="zh-CN" altLang="en-US" sz="2400">
                <a:latin typeface="Times New Roman" panose="02020603050405020304" pitchFamily="18" charset="0"/>
              </a:rPr>
              <a:t>：</a:t>
            </a:r>
            <a:r>
              <a:rPr lang="en-US" altLang="zh-CN" sz="2400">
                <a:latin typeface="Times New Roman" panose="02020603050405020304" pitchFamily="18" charset="0"/>
              </a:rPr>
              <a:t>hanxx@hit.edu.cn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个人主页：</a:t>
            </a:r>
            <a:r>
              <a:rPr lang="en-US" altLang="zh-CN" sz="2400">
                <a:latin typeface="Times New Roman" panose="02020603050405020304" pitchFamily="18" charset="0"/>
              </a:rPr>
              <a:t>http://homepage.hit.edu.cn/hanxixian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latin typeface="Times New Roman" panose="02020603050405020304" pitchFamily="18" charset="0"/>
            </a:endParaRPr>
          </a:p>
        </p:txBody>
      </p:sp>
      <p:grpSp>
        <p:nvGrpSpPr>
          <p:cNvPr id="4101" name="Group 5">
            <a:extLst>
              <a:ext uri="{FF2B5EF4-FFF2-40B4-BE49-F238E27FC236}">
                <a16:creationId xmlns:a16="http://schemas.microsoft.com/office/drawing/2014/main" id="{E1D1E91D-3DA5-48C3-B982-C61881D0E4D7}"/>
              </a:ext>
            </a:extLst>
          </p:cNvPr>
          <p:cNvGrpSpPr>
            <a:grpSpLocks/>
          </p:cNvGrpSpPr>
          <p:nvPr/>
        </p:nvGrpSpPr>
        <p:grpSpPr bwMode="auto">
          <a:xfrm>
            <a:off x="0" y="115888"/>
            <a:ext cx="8999538" cy="1152525"/>
            <a:chOff x="0" y="0"/>
            <a:chExt cx="5669" cy="726"/>
          </a:xfrm>
        </p:grpSpPr>
        <p:pic>
          <p:nvPicPr>
            <p:cNvPr id="4104" name="Picture 6">
              <a:extLst>
                <a:ext uri="{FF2B5EF4-FFF2-40B4-BE49-F238E27FC236}">
                  <a16:creationId xmlns:a16="http://schemas.microsoft.com/office/drawing/2014/main" id="{C7CC4A4E-EFEB-410D-AD36-A018C2062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1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105" name="Object 7">
              <a:extLst>
                <a:ext uri="{FF2B5EF4-FFF2-40B4-BE49-F238E27FC236}">
                  <a16:creationId xmlns:a16="http://schemas.microsoft.com/office/drawing/2014/main" id="{DB7DACA6-9A10-4264-9941-4E71F09AFB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1" y="0"/>
            <a:ext cx="748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r:id="rId6" imgW="3304762" imgH="2809524" progId="MSPhotoEd.3">
                    <p:embed/>
                  </p:oleObj>
                </mc:Choice>
                <mc:Fallback>
                  <p:oleObj r:id="rId6" imgW="3304762" imgH="2809524" progId="MSPhotoEd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0"/>
                          <a:ext cx="748" cy="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6" name="Rectangle 8">
              <a:extLst>
                <a:ext uri="{FF2B5EF4-FFF2-40B4-BE49-F238E27FC236}">
                  <a16:creationId xmlns:a16="http://schemas.microsoft.com/office/drawing/2014/main" id="{7EF497C5-1BAA-46D2-938C-33241DAF9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46"/>
              <a:ext cx="3720" cy="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 i="1">
                  <a:latin typeface="Times New Roman" panose="02020603050405020304" pitchFamily="18" charset="0"/>
                  <a:ea typeface="华文隶书" panose="02010800040101010101" pitchFamily="2" charset="-122"/>
                </a:rPr>
                <a:t>School of Computer Science &amp; Technology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 i="1">
                  <a:latin typeface="Times New Roman" panose="02020603050405020304" pitchFamily="18" charset="0"/>
                  <a:ea typeface="华文隶书" panose="02010800040101010101" pitchFamily="2" charset="-122"/>
                </a:rPr>
                <a:t> Harbin Institute of Technology</a:t>
              </a:r>
            </a:p>
          </p:txBody>
        </p:sp>
      </p:grpSp>
      <p:sp>
        <p:nvSpPr>
          <p:cNvPr id="4102" name="AutoShape 12" descr="data:image/png;base64,iVBORw0KGgoAAAANSUhEUgAAAJ4AAACeCAYAAADDhbN7AAAPf0lEQVR4Xu2d/7UtNw2FnQoCFQQqCKkAqASoIKGCQAUhFQCVABUEKghUEFIBLN3crPHR2TPzWfac++Pts9b7512PRrO9LcuyZH/UWvtfe/nfH1trf0hq/L219sv0fx8VVQ3ZX6Znf91ai3eM/pSslfqv1FV9m5I/isF0++hIE28MRhNvDC/Z2sQbB9HEG8fs7gkTbxxEE28cM0S871tr/1wge0/ET1prn6Y/Kh/pT621X6R2vyrq9dvWWvzrf39prX17Ik9hsScr5PU/5aNm/dXA/11r7TdJ1u9ba9+k//tHEQs1cP7VWvtvUR55LPrx476h+vD4oGoHEyVC9t8A8YismTaKGFneDBZE/oz+r2GhRfW/w8LEO4bOxKPUOm5n4nX4EItk4pl4axAw8Z7ipatimrRTyhYv/DIVzM0xQDV1x8Kh/834eBkw9eH/aa1lR1+1UxYv6xrP5W8MK0gCz7EI+Rntma6dwvqvrbV/J1kq/qr0zypQ4mWsVd/uuWoZnzLxZqLd2QmeIR4JdtPpkeyMzOha4NzTI5QYCguy4JiRT74J7eLQxYWJt0GugCUdQtvMEMPE61C2xaOU+6GdidfhZYtni0eHzwcz1UaWSf+LCHzeeQlHP+8GfJaj6WLRoBYq4eRnR1/Jj92Gyg7QjMXLTn3sSHyR8JmRT8j3wRCv6tcQEOlChXYmeSeVVV1orZSvvsfEW+AqmHhkqNy2MfFMvKYGji1eRwwaolgZuyJj2RaPoGSLt4tS7CBUdhHUQkW9ZC/V6LuTfptx/lUGUc76scXrOmBmN6Bq8cbH7dgT1XDTDDGUhmp7LxPUU+0Dp9oxGo23NvGO45zvcq+WhFPGqTT2hIln4o0xZlFrE+8i4i3qnycxq308ohuKLQlBV69qr8ZitQ9JsFZtylNt9YXquavBVu808TZU6OJiZZ+beB2aK1Pfq5159SC0xbswnEJGpi3eG7B4EdT8PPUmTXsmBeKRFfJVkq+IcVeL2VpTqd05JV/VwoZ1y8HVqF/NQeUsS1mMeOaTpH9kyOR4marbzbWw1OJVsaAWT9Xt5gE9w4Gvcy01IQqxKLNtqEVSoZMrg6a046r6U+KRNP3ogyoWs/03/LyJdwtZteNMvEHqmXgm3iBl1jQ38Uy8NUwalBLEywciDopY0jx8mNNazNbaSh8valXzoT1ZfqS45xrd8MvyQoLqn7FW31OVFR1R1X9JJ44IeQ37nHv6voRDvRKPlXFCIksRb4QLD227EujVipt4G6Im3mp2Hcgz8Uy8B9LtGOyVPp76qJUzALFSNAmByHpzU22O6KuVbjji2cmOEzvzyZ7q2Vz3GlH4vHOh5Ee7OD20/6nDcnLsLXYu1OmZ5KAd0kYRVtXVKv3zs5R4Slbut5BN6mpX1gBTi3THFRpOoQFSYkVotJ5+FKkvpcVE9J253cp8PKoD+W6681K9eoHqirJTlDAT7xhiE+8YHxOPDtHBdiaeiScR8FS7wVLNHRwci3e++U3mz8wqbuVKayUYyodUoBG/hsqi8kkSgpK1EmtKoKquqC9NvONuMPE2fOgK3MQ7Gdq2eMcA2eLRueG5HbVSJp6Jh49fJRw08QhK520ut3jkBTRcoKwICXTSOCHxSVcGqKks5Nec9/VQC3KODNWfvFjJon4fiuPRaHd1JTcToDbxNvRMvI5JtngbGMSHJJZmr42JZ+It9VEpGd888XJGQ6R7/zl9vaobVbWeapSTjA9a96oOI8y1sD8Xd9Mq+eSOVuojUR+P1AAr4tG62nwNFMWCkF3VQ6sa7DgpP5+Kf3f3sPKZKNgqml6dXmjHKYCqiyOiK8WC6k90pTsXV+cmEjJSf/2unYk3vnOhVuAm3oYj2hc38Uy8qmXbe87E65ChFimD6al2nJZLiRexPZUin9WK9PjsWOY2cehNvt4p/K3seKu6VwVDrlUN5zYvjpRlV7oq5zzrOoPFSh9P1UPn/5uJyeYDklS/7d0NfLppQKdaGiwm44NuaRFZtA0aheLQm6vllyP/ULEZ4mVu0J0LtMtl4t324OlI3enwKrFNvA5QapFIOEL1E5UPBzVqViUGEv58bh85CmTlVEt0s8UrEJsAS9uYeBtSaCoU57C8yFSr6l7jLta4cunslxclew5plqPqdnONrnq3qtuNd+YDetR9snlnRMlS71TEVvpnh53erRv450WbqqvN+KgFQVjBvJu0VyPdfyslHrq+i/p41GKoTlk5vVSzU6qLI+oWrEzroqGflXu15LgQSrwzQ/T0dxPvGCYTb8PHxDsZUpQsZHFEZdniITu3NbLFs8ULBF7FVEu5W81OoVaEWKTQ9UofkupKMau2q2JB30fkXz7VUmVNPIrUfDtCDDUI6ZuJfBMvoWmLtwFS3Xkx8TpSETA81d6OwjdFvJwVos7MQ+nMz4c35kBtvkYpgrIRsDz7kSuZZoh3l47dWiOp4+pKKYXP2feN/P2L1loE7Ptf7rf4m7pyK79H6U+ulFJp9KpMQmFxl7o/czCjAo6sjijgVFZ1qlV6EFkqwDsTYKd45HYkgKxk0y2z/Kza96X5iqiuVilLgaVkIWBTWYQs5H3Uepp4G5omXscsmmpki0eH4w/tbPESXrZ4GyBkL/vVTLU5j0xlNMS0lzMaVMZEnCie74Al8pWvGffJ5nthVc4bLfPL+oeuWT65kolOtUo+cf6VHSK6Kldh7xR+tTA5s3+0pEDpcdeXdMtMKUXDHfnZ1bsBJEX76r3UlfJnFm3VcMoZ6fb+Xk40NfFuIa1OVSbehiOayk08E69q7fYWHCZeh+hKi0R9PBoOIh1PZb27qValS6u6VOUEZ2DJdEY648c2Gew9+aQdWQipGmBaa6t0UKtytRA6W7Qpp16VGYSPXV1c5GvF1H2+Sy3eTAA5k2gmzrYy9kYWRzMLoZVnBdKBSEJLiBjihbTfkHzq45l4tOu3dibeAWYm3jGhbPE2fGzxCjsXtHJrZczRFm/Q4sUdsZHG0v+UQ6rqUveykntZameE3oerPiXXwqpa1UjpybsUcZrldycz6E/FnbzqEaW/WmhlXUOHSHmqYK3qaslBO2qhqL4py6cWT9XVyvtqifdCLQZZ9pczGoiiL9SGhmvIQotiTdKiKNbVRRuFW6ZFkYcpGCbehia5+I5uOdFpu7p9aOJ1CJCOI4PmEW1s8Y5RtsW7iIUm3gLi0RACCcDSfqZT+dVbQmRX5SW2zCiOpB3FOsuivCA64LNTlDATb0OFWjxCbNRxE41MvA48CoYt3gTjnh+lWNvidQiYeO+IeORKJlWLSadaUrerrqxStaTqeipyTZPSX10plQO8EUz/NPV1pHHnk+AjgJxPmv9aPJunWiX/6hrdCGzHv/5HaphpPTQaGionfya2ROJBqg1NQiDyV+q/1KGGx7vOYIE6XTQi8deqbPmciXcMp4m3lG6bMBPPxAsEbPEKA6ya/Eh8VFu8QoeQR/YO6KleyaQyMtSVTzmFOnQlaeHqm0hdrWpDrr/aOxOO3MFL/NHImskLFeXjkZKCeF81O0VZPNpvKuyirge7ObX+EYf2ZMWo808GTrRZuTFOYlczzj8JB9FgNBmENDuF7IvTtCgUJzTxxn08E+8YMxOvw6dKFmoxqHW2xXtGyhbPFm9vVUtcJIVe2eLRdGxF2s9aax8nbVZec7TSryFWSlm8cJLz9U40dT87//T6K4Wr0j8velTqvrpeq9pvigOozGAmjkc6bsb5Jw7vjHyiPw2n0AUBWQgRvR7R5lJdTbzxqVY9YeINDgUTz8TbQ8AW72QwEYBWrmpt8Qat255jXt1yoq9fmXVLwhFUL7JlRldtqh2pDKNBWSWflDdSLIj8mTOQ7+S/xFS7EowZWSbeMXrEIJXjnCbeOHXRaUitNVu8A2xNPBNvDwFbvA4Z+3gbGO/Oxxu3Adc8Qaaq1QHkKrFpHC8jtXpxcU1P7EulmUZ3fUn3ah/9QfE+E2/M+X+JPjLxOtTLKy2RjEo70xZvQ6qcJEDBvrqdLd47t3jVNO6riadqPdWVTLkWVlk8Vfeq3IwsX9W9qu9WFk/dh5ufjTto88GMFNdqjTGVT06Gn5pqqSKPbletfKIZJep7yPYbJd6j8Yr3kRAI1YsstEy8Ex+Pgm3iHYdryKoc+3i0Ux7dzhZvHHFbvHHM7p4w8cZBfFPE+zJ9n3K6Z/4vw7e3TVe9RinLjwN68qE0tAtzLSn1F9WVUuo+35VYq2/K+u9llJzWvcLQ0p78vOC7q2F+LQHkar4cJVS1HSWekk/DQVXdyHNl53+CeESvp2JosnpBwiYamXgT4B08auKd4GrimXjXIGDiPSHw6NnlTVk8VVe7ko2qlpRaPHWNElm8qLpX8k17uyDq0KEsL3Yl4nqr/pedbqLDXhuChSKeuvJJ6UoGyfettW+Sgghrmgg6A1B+9rVs4pNvmtGVyJ9pQ4jxEmlXyIiYeMddb+KNDw0Tr8MMgSEwNvFMvCnn3MQbJxCZypVUhDWdamlllVKEbLxXEynjfVfLJ12GwJ6wqPQcGaLryjblVbOJt6YbTLwNR5ydQjaWbfGOCWrimXiNLghWTl8m3gdIvByUjYMBc3ZKkCwHXONqqAim9j+S7q1sH02tz8/GgYhfpf+k/m74V/lHrtdS+kdQPx+oqeTnZ1Xqvrqy6u56sPfg42Uwyg7vC2xp0VUhzU0kbpN6J5W/xiN+XhESZV+zj2fibQiQvjTxOgTo9EJGnC3ehhLdMrPF65hVdf5NPBPvCYFqgJfUpYb87FBHds3nyTSqO2ZVhnBOv6d1tfSOWbJ4odZfHXiZp1qFhdJVYZ3T9CMTJRYT/Y/et3u3eHnNiwsyrUab6tYOOZiRpr7TcArRdSXx6OJFtSP+Yjl0ZeId09vEO562TTxqHrt2tnjHoNninZCKTF9KhIn3BogXJrWatk1qVZVfQ+9ozU527EbkO2AVxLHb8G36Qz60h95XG4sSVRf8SZKfsaA+GA13EPlUV7J4UfftqhrjWNzdYEF9vMJMtvtI2S/YkUhWzVR/IosuJKrhoJnFBf3O3I4Qm/q7SAcT7xYmE2/Dg2CBSKYamXgmXiBgi9fxgE5VK0cmkeWptmznbs1pXhWqWsmVh/aoO1SpX5Pvvv1xtPZQRDQ9IuWVX14gKL9G3feq8FGH9hCd1H248T3xXf0v7yzQGY3qmuXHd5N6YvKNr/rsFGL+0UdONJpxqEm4ZkK18o6Neic5YIgmHKBves2H9ph4x11YjV+aeB0CdKpVsSU0woqNbPE24GzxiiSqPGbiXUS8/wO6zKnQ4VZGtwAAAABJRU5ErkJggg==">
            <a:extLst>
              <a:ext uri="{FF2B5EF4-FFF2-40B4-BE49-F238E27FC236}">
                <a16:creationId xmlns:a16="http://schemas.microsoft.com/office/drawing/2014/main" id="{3A9F94C1-C832-4BA6-9598-1EFD5EC18E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宋体" panose="02010600030101010101" pitchFamily="2" charset="-122"/>
            </a:endParaRPr>
          </a:p>
        </p:txBody>
      </p:sp>
      <p:sp>
        <p:nvSpPr>
          <p:cNvPr id="4103" name="AutoShape 14" descr="data:image/png;base64,iVBORw0KGgoAAAANSUhEUgAAAJ4AAACeCAYAAADDhbN7AAAPf0lEQVR4Xu2d/7UtNw2FnQoCFQQqCKkAqASoIKGCQAUhFQCVABUEKghUEFIBLN3crPHR2TPzWfac++Pts9b7512PRrO9LcuyZH/UWvtfe/nfH1trf0hq/L219sv0fx8VVQ3ZX6Znf91ai3eM/pSslfqv1FV9m5I/isF0++hIE28MRhNvDC/Z2sQbB9HEG8fs7gkTbxxEE28cM0S871tr/1wge0/ET1prn6Y/Kh/pT621X6R2vyrq9dvWWvzrf39prX17Ik9hsScr5PU/5aNm/dXA/11r7TdJ1u9ba9+k//tHEQs1cP7VWvtvUR55LPrx476h+vD4oGoHEyVC9t8A8YismTaKGFneDBZE/oz+r2GhRfW/w8LEO4bOxKPUOm5n4nX4EItk4pl4axAw8Z7ipatimrRTyhYv/DIVzM0xQDV1x8Kh/834eBkw9eH/aa1lR1+1UxYv6xrP5W8MK0gCz7EI+Rntma6dwvqvrbV/J1kq/qr0zypQ4mWsVd/uuWoZnzLxZqLd2QmeIR4JdtPpkeyMzOha4NzTI5QYCguy4JiRT74J7eLQxYWJt0GugCUdQtvMEMPE61C2xaOU+6GdidfhZYtni0eHzwcz1UaWSf+LCHzeeQlHP+8GfJaj6WLRoBYq4eRnR1/Jj92Gyg7QjMXLTn3sSHyR8JmRT8j3wRCv6tcQEOlChXYmeSeVVV1orZSvvsfEW+AqmHhkqNy2MfFMvKYGji1eRwwaolgZuyJj2RaPoGSLt4tS7CBUdhHUQkW9ZC/V6LuTfptx/lUGUc76scXrOmBmN6Bq8cbH7dgT1XDTDDGUhmp7LxPUU+0Dp9oxGo23NvGO45zvcq+WhFPGqTT2hIln4o0xZlFrE+8i4i3qnycxq308ohuKLQlBV69qr8ZitQ9JsFZtylNt9YXquavBVu808TZU6OJiZZ+beB2aK1Pfq5159SC0xbswnEJGpi3eG7B4EdT8PPUmTXsmBeKRFfJVkq+IcVeL2VpTqd05JV/VwoZ1y8HVqF/NQeUsS1mMeOaTpH9kyOR4marbzbWw1OJVsaAWT9Xt5gE9w4Gvcy01IQqxKLNtqEVSoZMrg6a046r6U+KRNP3ogyoWs/03/LyJdwtZteNMvEHqmXgm3iBl1jQ38Uy8NUwalBLEywciDopY0jx8mNNazNbaSh8valXzoT1ZfqS45xrd8MvyQoLqn7FW31OVFR1R1X9JJ44IeQ37nHv6voRDvRKPlXFCIksRb4QLD227EujVipt4G6Im3mp2Hcgz8Uy8B9LtGOyVPp76qJUzALFSNAmByHpzU22O6KuVbjji2cmOEzvzyZ7q2Vz3GlH4vHOh5Ee7OD20/6nDcnLsLXYu1OmZ5KAd0kYRVtXVKv3zs5R4Slbut5BN6mpX1gBTi3THFRpOoQFSYkVotJ5+FKkvpcVE9J253cp8PKoD+W6681K9eoHqirJTlDAT7xhiE+8YHxOPDtHBdiaeiScR8FS7wVLNHRwci3e++U3mz8wqbuVKayUYyodUoBG/hsqi8kkSgpK1EmtKoKquqC9NvONuMPE2fOgK3MQ7Gdq2eMcA2eLRueG5HbVSJp6Jh49fJRw08QhK520ut3jkBTRcoKwICXTSOCHxSVcGqKks5Nec9/VQC3KODNWfvFjJon4fiuPRaHd1JTcToDbxNvRMvI5JtngbGMSHJJZmr42JZ+It9VEpGd888XJGQ6R7/zl9vaobVbWeapSTjA9a96oOI8y1sD8Xd9Mq+eSOVuojUR+P1AAr4tG62nwNFMWCkF3VQ6sa7DgpP5+Kf3f3sPKZKNgqml6dXmjHKYCqiyOiK8WC6k90pTsXV+cmEjJSf/2unYk3vnOhVuAm3oYj2hc38Uy8qmXbe87E65ChFimD6al2nJZLiRexPZUin9WK9PjsWOY2cehNvt4p/K3seKu6VwVDrlUN5zYvjpRlV7oq5zzrOoPFSh9P1UPn/5uJyeYDklS/7d0NfLppQKdaGiwm44NuaRFZtA0aheLQm6vllyP/ULEZ4mVu0J0LtMtl4t324OlI3enwKrFNvA5QapFIOEL1E5UPBzVqViUGEv58bh85CmTlVEt0s8UrEJsAS9uYeBtSaCoU57C8yFSr6l7jLta4cunslxclew5plqPqdnONrnq3qtuNd+YDetR9snlnRMlS71TEVvpnh53erRv450WbqqvN+KgFQVjBvJu0VyPdfyslHrq+i/p41GKoTlk5vVSzU6qLI+oWrEzroqGflXu15LgQSrwzQ/T0dxPvGCYTb8PHxDsZUpQsZHFEZdniITu3NbLFs8ULBF7FVEu5W81OoVaEWKTQ9UofkupKMau2q2JB30fkXz7VUmVNPIrUfDtCDDUI6ZuJfBMvoWmLtwFS3Xkx8TpSETA81d6OwjdFvJwVos7MQ+nMz4c35kBtvkYpgrIRsDz7kSuZZoh3l47dWiOp4+pKKYXP2feN/P2L1loE7Ptf7rf4m7pyK79H6U+ulFJp9KpMQmFxl7o/czCjAo6sjijgVFZ1qlV6EFkqwDsTYKd45HYkgKxk0y2z/Kza96X5iqiuVilLgaVkIWBTWYQs5H3Uepp4G5omXscsmmpki0eH4w/tbPESXrZ4GyBkL/vVTLU5j0xlNMS0lzMaVMZEnCie74Al8pWvGffJ5nthVc4bLfPL+oeuWT65kolOtUo+cf6VHSK6Kldh7xR+tTA5s3+0pEDpcdeXdMtMKUXDHfnZ1bsBJEX76r3UlfJnFm3VcMoZ6fb+Xk40NfFuIa1OVSbehiOayk08E69q7fYWHCZeh+hKi0R9PBoOIh1PZb27qValS6u6VOUEZ2DJdEY648c2Gew9+aQdWQipGmBaa6t0UKtytRA6W7Qpp16VGYSPXV1c5GvF1H2+Sy3eTAA5k2gmzrYy9kYWRzMLoZVnBdKBSEJLiBjihbTfkHzq45l4tOu3dibeAWYm3jGhbPE2fGzxCjsXtHJrZczRFm/Q4sUdsZHG0v+UQ6rqUveykntZameE3oerPiXXwqpa1UjpybsUcZrldycz6E/FnbzqEaW/WmhlXUOHSHmqYK3qaslBO2qhqL4py6cWT9XVyvtqifdCLQZZ9pczGoiiL9SGhmvIQotiTdKiKNbVRRuFW6ZFkYcpGCbehia5+I5uOdFpu7p9aOJ1CJCOI4PmEW1s8Y5RtsW7iIUm3gLi0RACCcDSfqZT+dVbQmRX5SW2zCiOpB3FOsuivCA64LNTlDATb0OFWjxCbNRxE41MvA48CoYt3gTjnh+lWNvidQiYeO+IeORKJlWLSadaUrerrqxStaTqeipyTZPSX10plQO8EUz/NPV1pHHnk+AjgJxPmv9aPJunWiX/6hrdCGzHv/5HaphpPTQaGionfya2ROJBqg1NQiDyV+q/1KGGx7vOYIE6XTQi8deqbPmciXcMp4m3lG6bMBPPxAsEbPEKA6ya/Eh8VFu8QoeQR/YO6KleyaQyMtSVTzmFOnQlaeHqm0hdrWpDrr/aOxOO3MFL/NHImskLFeXjkZKCeF81O0VZPNpvKuyirge7ObX+EYf2ZMWo808GTrRZuTFOYlczzj8JB9FgNBmENDuF7IvTtCgUJzTxxn08E+8YMxOvw6dKFmoxqHW2xXtGyhbPFm9vVUtcJIVe2eLRdGxF2s9aax8nbVZec7TSryFWSlm8cJLz9U40dT87//T6K4Wr0j8velTqvrpeq9pvigOozGAmjkc6bsb5Jw7vjHyiPw2n0AUBWQgRvR7R5lJdTbzxqVY9YeINDgUTz8TbQ8AW72QwEYBWrmpt8Qat255jXt1yoq9fmXVLwhFUL7JlRldtqh2pDKNBWSWflDdSLIj8mTOQ7+S/xFS7EowZWSbeMXrEIJXjnCbeOHXRaUitNVu8A2xNPBNvDwFbvA4Z+3gbGO/Oxxu3Adc8Qaaq1QHkKrFpHC8jtXpxcU1P7EulmUZ3fUn3ah/9QfE+E2/M+X+JPjLxOtTLKy2RjEo70xZvQ6qcJEDBvrqdLd47t3jVNO6riadqPdWVTLkWVlk8Vfeq3IwsX9W9qu9WFk/dh5ufjTto88GMFNdqjTGVT06Gn5pqqSKPbletfKIZJep7yPYbJd6j8Yr3kRAI1YsstEy8Ex+Pgm3iHYdryKoc+3i0Ux7dzhZvHHFbvHHM7p4w8cZBfFPE+zJ9n3K6Z/4vw7e3TVe9RinLjwN68qE0tAtzLSn1F9WVUuo+35VYq2/K+u9llJzWvcLQ0p78vOC7q2F+LQHkar4cJVS1HSWekk/DQVXdyHNl53+CeESvp2JosnpBwiYamXgT4B08auKd4GrimXjXIGDiPSHw6NnlTVk8VVe7ko2qlpRaPHWNElm8qLpX8k17uyDq0KEsL3Yl4nqr/pedbqLDXhuChSKeuvJJ6UoGyfettW+Sgghrmgg6A1B+9rVs4pNvmtGVyJ9pQ4jxEmlXyIiYeMddb+KNDw0Tr8MMgSEwNvFMvCnn3MQbJxCZypVUhDWdamlllVKEbLxXEynjfVfLJ12GwJ6wqPQcGaLryjblVbOJt6YbTLwNR5ydQjaWbfGOCWrimXiNLghWTl8m3gdIvByUjYMBc3ZKkCwHXONqqAim9j+S7q1sH02tz8/GgYhfpf+k/m74V/lHrtdS+kdQPx+oqeTnZ1Xqvrqy6u56sPfg42Uwyg7vC2xp0VUhzU0kbpN6J5W/xiN+XhESZV+zj2fibQiQvjTxOgTo9EJGnC3ehhLdMrPF65hVdf5NPBPvCYFqgJfUpYb87FBHds3nyTSqO2ZVhnBOv6d1tfSOWbJ4odZfHXiZp1qFhdJVYZ3T9CMTJRYT/Y/et3u3eHnNiwsyrUab6tYOOZiRpr7TcArRdSXx6OJFtSP+Yjl0ZeId09vEO562TTxqHrt2tnjHoNninZCKTF9KhIn3BogXJrWatk1qVZVfQ+9ozU527EbkO2AVxLHb8G36Qz60h95XG4sSVRf8SZKfsaA+GA13EPlUV7J4UfftqhrjWNzdYEF9vMJMtvtI2S/YkUhWzVR/IosuJKrhoJnFBf3O3I4Qm/q7SAcT7xYmE2/Dg2CBSKYamXgmXiBgi9fxgE5VK0cmkeWptmznbs1pXhWqWsmVh/aoO1SpX5Pvvv1xtPZQRDQ9IuWVX14gKL9G3feq8FGH9hCd1H248T3xXf0v7yzQGY3qmuXHd5N6YvKNr/rsFGL+0UdONJpxqEm4ZkK18o6Neic5YIgmHKBves2H9ph4x11YjV+aeB0CdKpVsSU0woqNbPE24GzxiiSqPGbiXUS8/wO6zKnQ4VZGtwAAAABJRU5ErkJggg==">
            <a:extLst>
              <a:ext uri="{FF2B5EF4-FFF2-40B4-BE49-F238E27FC236}">
                <a16:creationId xmlns:a16="http://schemas.microsoft.com/office/drawing/2014/main" id="{BA2DF307-A902-43EE-9B54-F8DD16BA50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663" y="-460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4077145-13F4-4F4F-9D20-78B0F9875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520700"/>
            <a:ext cx="7743825" cy="747713"/>
          </a:xfrm>
        </p:spPr>
        <p:txBody>
          <a:bodyPr/>
          <a:lstStyle/>
          <a:p>
            <a:pPr eaLnBrk="1" hangingPunct="1"/>
            <a:r>
              <a:rPr lang="zh-CN" altLang="zh-CN"/>
              <a:t>教学目的</a:t>
            </a:r>
            <a:r>
              <a:rPr lang="zh-CN" altLang="zh-CN" sz="2400">
                <a:latin typeface="Arial" panose="020B0604020202020204" pitchFamily="34" charset="0"/>
              </a:rPr>
              <a:t>——</a:t>
            </a:r>
            <a:r>
              <a:rPr lang="zh-CN" altLang="zh-CN" sz="2400"/>
              <a:t>《编译原理》是一门非常好的课程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91EE47E-6D1F-4674-B01F-EBA1E7E8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913" y="1484313"/>
            <a:ext cx="8593137" cy="4894262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涉及的是一个比较适当的抽象层面上的数据变换（既抽象又实际，既有理论又有实践）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一个相当规模的系统的设计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</a:rPr>
              <a:t>总体结构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</a:rPr>
              <a:t>若干具体的表示和变换算法</a:t>
            </a:r>
          </a:p>
        </p:txBody>
      </p:sp>
      <p:sp>
        <p:nvSpPr>
          <p:cNvPr id="13316" name="日期占位符 3">
            <a:extLst>
              <a:ext uri="{FF2B5EF4-FFF2-40B4-BE49-F238E27FC236}">
                <a16:creationId xmlns:a16="http://schemas.microsoft.com/office/drawing/2014/main" id="{A5DA0BD4-BD9D-4931-AAF2-371804D79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B9FC55-7551-487A-B67B-9EE2B8939BB3}" type="datetime1">
              <a:rPr lang="zh-CN" altLang="en-US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灯片编号占位符 5">
            <a:extLst>
              <a:ext uri="{FF2B5EF4-FFF2-40B4-BE49-F238E27FC236}">
                <a16:creationId xmlns:a16="http://schemas.microsoft.com/office/drawing/2014/main" id="{F7B5169B-5A46-41F3-B5B3-84A4B7D6797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4F2A3B7-307B-409A-823B-53539EDB5E07}" type="slidenum">
              <a:rPr lang="en-US" altLang="zh-CN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B47096E-0667-4451-A359-28001AEFF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1413" y="404813"/>
            <a:ext cx="3889375" cy="792162"/>
          </a:xfrm>
        </p:spPr>
        <p:txBody>
          <a:bodyPr/>
          <a:lstStyle/>
          <a:p>
            <a:pPr eaLnBrk="1" hangingPunct="1"/>
            <a:r>
              <a:rPr lang="zh-CN" altLang="en-US"/>
              <a:t>教学目的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zh-CN" altLang="en-US"/>
              <a:t>续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1DE29AC-D2FA-4867-AF4F-BE1162C50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341438"/>
            <a:ext cx="8208962" cy="4824412"/>
          </a:xfrm>
        </p:spPr>
        <p:txBody>
          <a:bodyPr/>
          <a:lstStyle/>
          <a:p>
            <a:pPr eaLnBrk="1" hangingPunct="1"/>
            <a:r>
              <a:rPr lang="zh-CN" altLang="en-US">
                <a:latin typeface="楷体_GB2312"/>
              </a:rPr>
              <a:t>在</a:t>
            </a:r>
            <a:r>
              <a:rPr lang="zh-CN" altLang="en-US">
                <a:solidFill>
                  <a:srgbClr val="FF0000"/>
                </a:solidFill>
                <a:latin typeface="楷体_GB2312"/>
              </a:rPr>
              <a:t>系统级</a:t>
            </a:r>
            <a:r>
              <a:rPr lang="zh-CN" altLang="en-US">
                <a:latin typeface="楷体_GB2312"/>
              </a:rPr>
              <a:t>上认识算法、系统的设计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具有把握系统的能力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局部最优</a:t>
            </a:r>
            <a:r>
              <a:rPr lang="en-US" altLang="zh-CN">
                <a:latin typeface="楷体_GB2312"/>
              </a:rPr>
              <a:t>vs.</a:t>
            </a:r>
            <a:r>
              <a:rPr lang="zh-CN" altLang="en-US">
                <a:latin typeface="楷体_GB2312"/>
              </a:rPr>
              <a:t>全局最优</a:t>
            </a:r>
            <a:r>
              <a:rPr lang="en-US" altLang="zh-CN">
                <a:latin typeface="楷体_GB2312"/>
              </a:rPr>
              <a:t>(</a:t>
            </a:r>
            <a:r>
              <a:rPr lang="zh-CN" altLang="en-US">
                <a:latin typeface="楷体_GB2312"/>
              </a:rPr>
              <a:t>木桶效用</a:t>
            </a:r>
            <a:r>
              <a:rPr lang="en-US" altLang="zh-CN">
                <a:latin typeface="楷体_GB2312"/>
              </a:rPr>
              <a:t>)</a:t>
            </a:r>
            <a:endParaRPr lang="zh-CN" altLang="en-US">
              <a:latin typeface="楷体_GB2312"/>
            </a:endParaRPr>
          </a:p>
          <a:p>
            <a:pPr lvl="1" eaLnBrk="1" hangingPunct="1"/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>
                <a:latin typeface="楷体_GB2312"/>
              </a:rPr>
              <a:t>自顶向下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>
                <a:latin typeface="楷体_GB2312"/>
              </a:rPr>
              <a:t>和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>
                <a:latin typeface="楷体_GB2312"/>
              </a:rPr>
              <a:t>自底向上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r>
              <a:rPr lang="zh-CN" altLang="en-US">
                <a:latin typeface="楷体_GB2312"/>
              </a:rPr>
              <a:t>的系统设计方法，对其思想、方法、实现的全方位讨论</a:t>
            </a:r>
            <a:endParaRPr lang="en-US" altLang="zh-CN">
              <a:latin typeface="楷体_GB2312"/>
            </a:endParaRPr>
          </a:p>
          <a:p>
            <a:pPr eaLnBrk="1" hangingPunct="1"/>
            <a:r>
              <a:rPr lang="zh-CN" altLang="en-US">
                <a:latin typeface="楷体_GB2312"/>
              </a:rPr>
              <a:t>进一步培养</a:t>
            </a:r>
            <a:r>
              <a:rPr lang="zh-CN" altLang="en-US">
                <a:latin typeface="Arial" panose="020B0604020202020204" pitchFamily="34" charset="0"/>
              </a:rPr>
              <a:t>“</a:t>
            </a:r>
            <a:r>
              <a:rPr lang="zh-CN" altLang="en-US">
                <a:solidFill>
                  <a:srgbClr val="FF0000"/>
                </a:solidFill>
                <a:latin typeface="楷体_GB2312"/>
              </a:rPr>
              <a:t>计算思维能力</a:t>
            </a:r>
            <a:r>
              <a:rPr lang="zh-CN" altLang="en-US">
                <a:latin typeface="Arial" panose="020B0604020202020204" pitchFamily="34" charset="0"/>
              </a:rPr>
              <a:t>”</a:t>
            </a:r>
            <a:endParaRPr lang="zh-CN" altLang="en-US">
              <a:latin typeface="楷体_GB2312"/>
            </a:endParaRPr>
          </a:p>
          <a:p>
            <a:pPr lvl="1" eaLnBrk="1" hangingPunct="1"/>
            <a:r>
              <a:rPr lang="zh-CN" altLang="en-US">
                <a:latin typeface="楷体_GB2312"/>
              </a:rPr>
              <a:t>深入理解软件系统的非物理性质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培养抽象思维能力和逻辑思维能力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训练对复杂数据结构的设计和操纵能力</a:t>
            </a:r>
          </a:p>
        </p:txBody>
      </p:sp>
      <p:sp>
        <p:nvSpPr>
          <p:cNvPr id="14340" name="日期占位符 3">
            <a:extLst>
              <a:ext uri="{FF2B5EF4-FFF2-40B4-BE49-F238E27FC236}">
                <a16:creationId xmlns:a16="http://schemas.microsoft.com/office/drawing/2014/main" id="{C2457340-78E6-4290-B916-91504E36E82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E58A35-6B99-4383-943F-4AA890DDE34D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1" name="灯片编号占位符 5">
            <a:extLst>
              <a:ext uri="{FF2B5EF4-FFF2-40B4-BE49-F238E27FC236}">
                <a16:creationId xmlns:a16="http://schemas.microsoft.com/office/drawing/2014/main" id="{7425B906-614B-472A-BD7B-0F39A75ECF0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39A089-A1F7-48FF-87DB-7E452A1D966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>
            <a:extLst>
              <a:ext uri="{FF2B5EF4-FFF2-40B4-BE49-F238E27FC236}">
                <a16:creationId xmlns:a16="http://schemas.microsoft.com/office/drawing/2014/main" id="{09BEDBF8-5712-4EA9-8DA3-CA2CE8B6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394A8-8DF7-4231-9DFB-2665CAA2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517650"/>
            <a:ext cx="8054975" cy="4503738"/>
          </a:xfrm>
        </p:spPr>
        <p:txBody>
          <a:bodyPr/>
          <a:lstStyle/>
          <a:p>
            <a:r>
              <a:rPr lang="zh-CN" altLang="en-US"/>
              <a:t>定义：运用计算机科学的基础概念进行问题求解、系统设计、以及人类行为理解等涵盖计算机科学之广度的一系列思维活动</a:t>
            </a:r>
            <a:endParaRPr lang="en-US" altLang="zh-CN"/>
          </a:p>
          <a:p>
            <a:r>
              <a:rPr lang="en-US" altLang="zh-CN"/>
              <a:t>2006</a:t>
            </a:r>
            <a:r>
              <a:rPr lang="zh-CN" altLang="en-US"/>
              <a:t>年，周以真</a:t>
            </a:r>
            <a:r>
              <a:rPr lang="en-US" altLang="zh-CN"/>
              <a:t>(Jeannette M. Wing,   CMU</a:t>
            </a:r>
            <a:r>
              <a:rPr lang="zh-CN" altLang="en-US"/>
              <a:t>教授</a:t>
            </a:r>
            <a:r>
              <a:rPr lang="en-US" altLang="zh-CN"/>
              <a:t>)</a:t>
            </a:r>
            <a:r>
              <a:rPr lang="zh-CN" altLang="en-US"/>
              <a:t>在</a:t>
            </a:r>
            <a:r>
              <a:rPr lang="en-US" altLang="zh-CN"/>
              <a:t>Communications of the ACM</a:t>
            </a:r>
            <a:r>
              <a:rPr lang="zh-CN" altLang="en-US"/>
              <a:t>提出</a:t>
            </a:r>
          </a:p>
          <a:p>
            <a:endParaRPr lang="zh-CN" altLang="en-US"/>
          </a:p>
        </p:txBody>
      </p:sp>
      <p:sp>
        <p:nvSpPr>
          <p:cNvPr id="15364" name="日期占位符 5">
            <a:extLst>
              <a:ext uri="{FF2B5EF4-FFF2-40B4-BE49-F238E27FC236}">
                <a16:creationId xmlns:a16="http://schemas.microsoft.com/office/drawing/2014/main" id="{04A00DB9-47A6-4173-A881-B51C3E21210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AE55FB-0457-4D0F-A534-CDCCE7BF787D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5365" name="灯片编号占位符 6">
            <a:extLst>
              <a:ext uri="{FF2B5EF4-FFF2-40B4-BE49-F238E27FC236}">
                <a16:creationId xmlns:a16="http://schemas.microsoft.com/office/drawing/2014/main" id="{5FE70CDF-6978-4893-81D4-72EDE887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06DFC4-680A-4CA2-87D3-63ADEEADD1E0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0524344B-7F7C-44B8-9F27-15BC5F5E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97829-3051-4061-8B34-CBB0805EA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日常生活和计算机科学理论知识的联系</a:t>
            </a:r>
            <a:endParaRPr lang="en-US" altLang="zh-CN"/>
          </a:p>
          <a:p>
            <a:pPr lvl="1"/>
            <a:r>
              <a:rPr lang="zh-CN" altLang="en-US" sz="3200"/>
              <a:t>晚上把第二天上课需要的书和材料放进书包</a:t>
            </a:r>
            <a:endParaRPr lang="en-US" altLang="zh-CN" sz="3200"/>
          </a:p>
          <a:p>
            <a:pPr lvl="1"/>
            <a:r>
              <a:rPr lang="zh-CN" altLang="en-US" sz="3200"/>
              <a:t>钱包丢了，沿走过的路寻找</a:t>
            </a:r>
            <a:endParaRPr lang="en-US" altLang="zh-CN" sz="3200"/>
          </a:p>
          <a:p>
            <a:pPr lvl="1"/>
            <a:r>
              <a:rPr lang="zh-CN" altLang="en-US" sz="3200"/>
              <a:t>超市买东西，决定排哪个队</a:t>
            </a:r>
            <a:endParaRPr lang="en-US" altLang="zh-CN" sz="3200"/>
          </a:p>
          <a:p>
            <a:pPr lvl="1"/>
            <a:r>
              <a:rPr lang="zh-CN" altLang="en-US" sz="3200"/>
              <a:t>家里停电了，但是自己的手机还可以用</a:t>
            </a:r>
          </a:p>
        </p:txBody>
      </p:sp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B3D28069-4808-455C-B08B-F088C537F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1341438"/>
            <a:ext cx="2449513" cy="935037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ea typeface="宋体" panose="02010600030101010101" pitchFamily="2" charset="-122"/>
              </a:rPr>
              <a:t>数据缓存和预取操作</a:t>
            </a: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12D48362-42D4-4397-9C94-9B0E634EB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276475"/>
            <a:ext cx="2447925" cy="936625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ea typeface="宋体" panose="02010600030101010101" pitchFamily="2" charset="-122"/>
              </a:rPr>
              <a:t>树和图的回溯操作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C6886259-4152-43B4-B5EE-AEF11B89F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52738"/>
            <a:ext cx="3384550" cy="1081087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ea typeface="宋体" panose="02010600030101010101" pitchFamily="2" charset="-122"/>
              </a:rPr>
              <a:t>大规模分布式系统的多服务器服务机制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F399F03C-C6EB-4A85-9CFF-BDE56FC63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357563"/>
            <a:ext cx="2584450" cy="10795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ea typeface="宋体" panose="02010600030101010101" pitchFamily="2" charset="-122"/>
              </a:rPr>
              <a:t>关键系统的冗余性设计</a:t>
            </a:r>
          </a:p>
        </p:txBody>
      </p:sp>
      <p:sp>
        <p:nvSpPr>
          <p:cNvPr id="16392" name="日期占位符 9">
            <a:extLst>
              <a:ext uri="{FF2B5EF4-FFF2-40B4-BE49-F238E27FC236}">
                <a16:creationId xmlns:a16="http://schemas.microsoft.com/office/drawing/2014/main" id="{10A58B5D-59B7-4BEE-9030-9D79267947F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1723D8-55D0-4F09-A180-13C761FA68B5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6393" name="灯片编号占位符 10">
            <a:extLst>
              <a:ext uri="{FF2B5EF4-FFF2-40B4-BE49-F238E27FC236}">
                <a16:creationId xmlns:a16="http://schemas.microsoft.com/office/drawing/2014/main" id="{CC4FCA44-0497-49BB-84EE-7E4911BA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FF816A-C9F9-478E-B27A-52C9707B124D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D16A59DA-4B6C-48A7-B775-778BC699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BC861-AC05-4B73-BEA1-425C65696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求解问题的一般步骤</a:t>
            </a:r>
            <a:endParaRPr lang="en-US" altLang="zh-CN"/>
          </a:p>
          <a:p>
            <a:pPr lvl="1"/>
            <a:r>
              <a:rPr lang="zh-CN" altLang="en-US" sz="3200"/>
              <a:t>问题是否可解</a:t>
            </a:r>
            <a:endParaRPr lang="en-US" altLang="zh-CN" sz="3200"/>
          </a:p>
          <a:p>
            <a:pPr lvl="1"/>
            <a:r>
              <a:rPr lang="zh-CN" altLang="en-US" sz="3200"/>
              <a:t>问题是否难解</a:t>
            </a:r>
            <a:endParaRPr lang="en-US" altLang="zh-CN" sz="3200"/>
          </a:p>
          <a:p>
            <a:pPr lvl="1"/>
            <a:r>
              <a:rPr lang="zh-CN" altLang="en-US" sz="3200"/>
              <a:t>非难解问题需要的是精确解还是近似解</a:t>
            </a:r>
            <a:endParaRPr lang="en-US" altLang="zh-CN" sz="3200"/>
          </a:p>
          <a:p>
            <a:pPr lvl="1"/>
            <a:r>
              <a:rPr lang="zh-CN" altLang="en-US" sz="3200"/>
              <a:t>编写程序</a:t>
            </a:r>
            <a:endParaRPr lang="en-US" altLang="zh-CN" sz="3200"/>
          </a:p>
        </p:txBody>
      </p:sp>
      <p:sp>
        <p:nvSpPr>
          <p:cNvPr id="17412" name="日期占位符 9">
            <a:extLst>
              <a:ext uri="{FF2B5EF4-FFF2-40B4-BE49-F238E27FC236}">
                <a16:creationId xmlns:a16="http://schemas.microsoft.com/office/drawing/2014/main" id="{D12E1FAC-4F48-46CF-856C-4EC6E28D9D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F7B51F-106A-444D-B2E7-E52CF4B518BA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7413" name="灯片编号占位符 10">
            <a:extLst>
              <a:ext uri="{FF2B5EF4-FFF2-40B4-BE49-F238E27FC236}">
                <a16:creationId xmlns:a16="http://schemas.microsoft.com/office/drawing/2014/main" id="{6C407DAD-D8DA-4144-AB2C-959800FE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AB06C7-B67B-470D-B5CA-DDD7EE9F396D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8F63DB91-412A-43DA-A7E8-ABEB33ED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E0558A-21C2-4421-BA4B-89CBBAC9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412875"/>
            <a:ext cx="8054975" cy="4503738"/>
          </a:xfrm>
        </p:spPr>
        <p:txBody>
          <a:bodyPr/>
          <a:lstStyle/>
          <a:p>
            <a:r>
              <a:rPr lang="zh-CN" altLang="en-US"/>
              <a:t>问题是否可解</a:t>
            </a:r>
            <a:endParaRPr lang="en-US" altLang="zh-CN"/>
          </a:p>
          <a:p>
            <a:pPr lvl="1"/>
            <a:r>
              <a:rPr lang="zh-CN" altLang="en-US"/>
              <a:t>图灵停机问题：不存在一个程序，可以判断任何程序在给定输入上是否结束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D32EA-D331-414A-AF5C-C2247CA75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068638"/>
            <a:ext cx="3959225" cy="2800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200" b="0">
                <a:ea typeface="宋体" panose="02010600030101010101" pitchFamily="2" charset="-122"/>
              </a:rPr>
              <a:t>bool God_algo(char* program, char* input)</a:t>
            </a:r>
            <a:br>
              <a:rPr lang="en-US" altLang="zh-CN" sz="2200" b="0">
                <a:ea typeface="宋体" panose="02010600030101010101" pitchFamily="2" charset="-122"/>
              </a:rPr>
            </a:br>
            <a:r>
              <a:rPr lang="en-US" altLang="zh-CN" sz="2200" b="0">
                <a:ea typeface="宋体" panose="02010600030101010101" pitchFamily="2" charset="-122"/>
              </a:rPr>
              <a:t>{</a:t>
            </a:r>
            <a:br>
              <a:rPr lang="en-US" altLang="zh-CN" sz="2200" b="0">
                <a:ea typeface="宋体" panose="02010600030101010101" pitchFamily="2" charset="-122"/>
              </a:rPr>
            </a:br>
            <a:r>
              <a:rPr lang="en-US" altLang="zh-CN" sz="2200" b="0">
                <a:ea typeface="宋体" panose="02010600030101010101" pitchFamily="2" charset="-122"/>
              </a:rPr>
              <a:t>    if(&lt;program&gt; halts on &lt;input&gt;)</a:t>
            </a:r>
            <a:br>
              <a:rPr lang="en-US" altLang="zh-CN" sz="2200" b="0">
                <a:ea typeface="宋体" panose="02010600030101010101" pitchFamily="2" charset="-122"/>
              </a:rPr>
            </a:br>
            <a:r>
              <a:rPr lang="en-US" altLang="zh-CN" sz="2200" b="0">
                <a:ea typeface="宋体" panose="02010600030101010101" pitchFamily="2" charset="-122"/>
              </a:rPr>
              <a:t>        return true;</a:t>
            </a:r>
            <a:br>
              <a:rPr lang="en-US" altLang="zh-CN" sz="2200" b="0">
                <a:ea typeface="宋体" panose="02010600030101010101" pitchFamily="2" charset="-122"/>
              </a:rPr>
            </a:br>
            <a:r>
              <a:rPr lang="en-US" altLang="zh-CN" sz="2200" b="0">
                <a:ea typeface="宋体" panose="02010600030101010101" pitchFamily="2" charset="-122"/>
              </a:rPr>
              <a:t>    return false;</a:t>
            </a:r>
            <a:br>
              <a:rPr lang="en-US" altLang="zh-CN" sz="2200" b="0">
                <a:ea typeface="宋体" panose="02010600030101010101" pitchFamily="2" charset="-122"/>
              </a:rPr>
            </a:br>
            <a:r>
              <a:rPr lang="en-US" altLang="zh-CN" sz="2200" b="0">
                <a:ea typeface="宋体" panose="02010600030101010101" pitchFamily="2" charset="-122"/>
              </a:rPr>
              <a:t>}</a:t>
            </a:r>
            <a:endParaRPr lang="zh-CN" altLang="en-US" sz="2200" b="0"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BBEF-B52C-4248-9D85-1455E5B3C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3068638"/>
            <a:ext cx="4392613" cy="3170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宋体" panose="02010600030101010101" pitchFamily="2" charset="-122"/>
              </a:rPr>
              <a:t>bool Satan_algo(char* input)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{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  if(God_algo(Satan_algo, input) )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  {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        while(1);        // loop forever!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        return false;   // never get here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  }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  else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       return true;</a:t>
            </a:r>
            <a:br>
              <a:rPr lang="en-US" altLang="zh-CN" sz="2000" b="0">
                <a:ea typeface="宋体" panose="02010600030101010101" pitchFamily="2" charset="-122"/>
              </a:rPr>
            </a:br>
            <a:r>
              <a:rPr lang="en-US" altLang="zh-CN" sz="2000" b="0">
                <a:ea typeface="宋体" panose="02010600030101010101" pitchFamily="2" charset="-122"/>
              </a:rPr>
              <a:t>}</a:t>
            </a: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18438" name="日期占位符 7">
            <a:extLst>
              <a:ext uri="{FF2B5EF4-FFF2-40B4-BE49-F238E27FC236}">
                <a16:creationId xmlns:a16="http://schemas.microsoft.com/office/drawing/2014/main" id="{4C4462F1-AA7B-41BA-B46B-F9395039FC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5B38A4-2607-4683-A398-72F7C03A12A4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8439" name="灯片编号占位符 8">
            <a:extLst>
              <a:ext uri="{FF2B5EF4-FFF2-40B4-BE49-F238E27FC236}">
                <a16:creationId xmlns:a16="http://schemas.microsoft.com/office/drawing/2014/main" id="{D876213B-D616-4239-B5BD-73C57970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142832-45FB-4EC9-A2A5-633A03E1CE2A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ECC383D-8C26-49D4-A3B6-CE7CEE785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AE19A2-5157-4721-9055-BCB7CFE9D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412875"/>
            <a:ext cx="8054975" cy="4503738"/>
          </a:xfrm>
        </p:spPr>
        <p:txBody>
          <a:bodyPr/>
          <a:lstStyle/>
          <a:p>
            <a:r>
              <a:rPr lang="zh-CN" altLang="en-US"/>
              <a:t>问题是否难解</a:t>
            </a:r>
            <a:endParaRPr lang="en-US" altLang="zh-CN"/>
          </a:p>
          <a:p>
            <a:pPr lvl="1"/>
            <a:r>
              <a:rPr lang="zh-CN" altLang="en-US"/>
              <a:t>即是否存在多项式时间的算法来解决该问题</a:t>
            </a:r>
            <a:endParaRPr lang="en-US" altLang="zh-CN"/>
          </a:p>
          <a:p>
            <a:pPr lvl="1"/>
            <a:r>
              <a:rPr lang="zh-CN" altLang="en-US"/>
              <a:t>旅行商问题：有一个推销员，要到</a:t>
            </a:r>
            <a:r>
              <a:rPr lang="en-US" altLang="zh-CN"/>
              <a:t>n</a:t>
            </a:r>
            <a:r>
              <a:rPr lang="zh-CN" altLang="en-US"/>
              <a:t>个城市推销商品，他要找出一个包含所有</a:t>
            </a:r>
            <a:r>
              <a:rPr lang="en-US" altLang="zh-CN"/>
              <a:t>n</a:t>
            </a:r>
            <a:r>
              <a:rPr lang="zh-CN" altLang="en-US"/>
              <a:t>个城市的具有最短路程的环路</a:t>
            </a:r>
            <a:endParaRPr lang="en-US" altLang="zh-CN"/>
          </a:p>
          <a:p>
            <a:pPr lvl="1"/>
            <a:r>
              <a:rPr lang="zh-CN" altLang="en-US"/>
              <a:t>直观解决办法：枚举法，时间复杂度</a:t>
            </a:r>
            <a:r>
              <a:rPr lang="en-US" altLang="zh-CN"/>
              <a:t>O(n!)</a:t>
            </a:r>
          </a:p>
          <a:p>
            <a:pPr lvl="1"/>
            <a:r>
              <a:rPr lang="zh-CN" altLang="en-US"/>
              <a:t>一般的时间复杂度比较：</a:t>
            </a:r>
            <a:br>
              <a:rPr lang="en-US" altLang="zh-CN"/>
            </a:br>
            <a:r>
              <a:rPr lang="en-US" altLang="zh-CN"/>
              <a:t>1, log</a:t>
            </a:r>
            <a:r>
              <a:rPr lang="en-US" altLang="zh-CN" baseline="-25000"/>
              <a:t>2</a:t>
            </a:r>
            <a:r>
              <a:rPr lang="en-US" altLang="zh-CN"/>
              <a:t>n, n, nlog</a:t>
            </a:r>
            <a:r>
              <a:rPr lang="en-US" altLang="zh-CN" baseline="-25000"/>
              <a:t>2</a:t>
            </a:r>
            <a:r>
              <a:rPr lang="en-US" altLang="zh-CN"/>
              <a:t>n, n</a:t>
            </a:r>
            <a:r>
              <a:rPr lang="en-US" altLang="zh-CN" baseline="30000"/>
              <a:t>2</a:t>
            </a:r>
            <a:r>
              <a:rPr lang="en-US" altLang="zh-CN"/>
              <a:t>, n</a:t>
            </a:r>
            <a:r>
              <a:rPr lang="en-US" altLang="zh-CN" baseline="30000"/>
              <a:t>3</a:t>
            </a:r>
            <a:r>
              <a:rPr lang="en-US" altLang="zh-CN"/>
              <a:t>, 2</a:t>
            </a:r>
            <a:r>
              <a:rPr lang="en-US" altLang="zh-CN" baseline="30000"/>
              <a:t>n</a:t>
            </a:r>
            <a:r>
              <a:rPr lang="en-US" altLang="zh-CN"/>
              <a:t>, n!</a:t>
            </a:r>
          </a:p>
          <a:p>
            <a:pPr lvl="1"/>
            <a:endParaRPr lang="en-US" altLang="zh-CN"/>
          </a:p>
        </p:txBody>
      </p:sp>
      <p:sp>
        <p:nvSpPr>
          <p:cNvPr id="4" name="圆角矩形标注 3">
            <a:extLst>
              <a:ext uri="{FF2B5EF4-FFF2-40B4-BE49-F238E27FC236}">
                <a16:creationId xmlns:a16="http://schemas.microsoft.com/office/drawing/2014/main" id="{325B2F34-C292-4CED-BB8E-611550B25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1916113"/>
            <a:ext cx="2519362" cy="1008062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0">
                <a:ea typeface="宋体" panose="02010600030101010101" pitchFamily="2" charset="-122"/>
              </a:rPr>
              <a:t>该类问题称为：</a:t>
            </a:r>
            <a:r>
              <a:rPr lang="en-US" altLang="zh-CN" sz="2600" b="0">
                <a:ea typeface="宋体" panose="02010600030101010101" pitchFamily="2" charset="-122"/>
              </a:rPr>
              <a:t>NP-</a:t>
            </a:r>
            <a:r>
              <a:rPr lang="zh-CN" altLang="en-US" sz="2600" b="0">
                <a:ea typeface="宋体" panose="02010600030101010101" pitchFamily="2" charset="-122"/>
              </a:rPr>
              <a:t>完全问题</a:t>
            </a:r>
          </a:p>
        </p:txBody>
      </p:sp>
      <p:sp>
        <p:nvSpPr>
          <p:cNvPr id="19461" name="日期占位符 6">
            <a:extLst>
              <a:ext uri="{FF2B5EF4-FFF2-40B4-BE49-F238E27FC236}">
                <a16:creationId xmlns:a16="http://schemas.microsoft.com/office/drawing/2014/main" id="{042E9194-CC43-4B9D-B405-7D95AC9CF8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E0AB6E-A190-470A-9B53-82199BBEE737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9462" name="灯片编号占位符 7">
            <a:extLst>
              <a:ext uri="{FF2B5EF4-FFF2-40B4-BE49-F238E27FC236}">
                <a16:creationId xmlns:a16="http://schemas.microsoft.com/office/drawing/2014/main" id="{EAB2B2BE-ED89-494C-B0C0-7C2A639A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702E89-A0EC-4468-A077-7E692D2D73D4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pic>
        <p:nvPicPr>
          <p:cNvPr id="17418" name="Picture 10" descr="http://pic.baike.soso.com/p/20140509/20140509092353-1293878710.jpg">
            <a:extLst>
              <a:ext uri="{FF2B5EF4-FFF2-40B4-BE49-F238E27FC236}">
                <a16:creationId xmlns:a16="http://schemas.microsoft.com/office/drawing/2014/main" id="{0EBDD2BE-7C2D-45B7-937D-E45815E2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4078288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A4053AD3-6DD4-4678-8F3C-93D491BE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5EB66-04B9-4235-97E7-DDC1DDEF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412875"/>
            <a:ext cx="8054975" cy="4503738"/>
          </a:xfrm>
        </p:spPr>
        <p:txBody>
          <a:bodyPr/>
          <a:lstStyle/>
          <a:p>
            <a:r>
              <a:rPr lang="zh-CN" altLang="en-US"/>
              <a:t>问题是否难解</a:t>
            </a:r>
            <a:endParaRPr lang="en-US" altLang="zh-CN"/>
          </a:p>
          <a:p>
            <a:pPr lvl="1"/>
            <a:r>
              <a:rPr lang="zh-CN" altLang="en-US"/>
              <a:t>旅行商问题：有一个推销员，要到</a:t>
            </a:r>
            <a:r>
              <a:rPr lang="en-US" altLang="zh-CN"/>
              <a:t>n</a:t>
            </a:r>
            <a:r>
              <a:rPr lang="zh-CN" altLang="en-US"/>
              <a:t>个城市推销商品，他要找出一个包含所有</a:t>
            </a:r>
            <a:r>
              <a:rPr lang="en-US" altLang="zh-CN"/>
              <a:t>n</a:t>
            </a:r>
            <a:r>
              <a:rPr lang="zh-CN" altLang="en-US"/>
              <a:t>个城市的具有最短路程的环路</a:t>
            </a:r>
            <a:endParaRPr lang="en-US" altLang="zh-CN"/>
          </a:p>
          <a:p>
            <a:pPr lvl="1"/>
            <a:r>
              <a:rPr lang="zh-CN" altLang="en-US"/>
              <a:t>枚举办法</a:t>
            </a:r>
            <a:r>
              <a:rPr lang="en-US" altLang="zh-CN"/>
              <a:t>O(n!)</a:t>
            </a:r>
            <a:r>
              <a:rPr lang="zh-CN" altLang="en-US"/>
              <a:t>到底有多慢：美国能源部</a:t>
            </a:r>
            <a:r>
              <a:rPr lang="en-US" altLang="zh-CN"/>
              <a:t>IBM Roadrunner</a:t>
            </a:r>
            <a:r>
              <a:rPr lang="zh-CN" altLang="en-US"/>
              <a:t>超级计算机，</a:t>
            </a:r>
            <a:r>
              <a:rPr lang="en-US" altLang="zh-CN"/>
              <a:t>1.33</a:t>
            </a:r>
            <a:r>
              <a:rPr lang="zh-CN" altLang="en-US"/>
              <a:t>亿美元，运算速度</a:t>
            </a:r>
            <a:r>
              <a:rPr lang="en-US" altLang="zh-CN"/>
              <a:t>1457</a:t>
            </a:r>
            <a:r>
              <a:rPr lang="zh-CN" altLang="en-US"/>
              <a:t>万亿次</a:t>
            </a:r>
            <a:r>
              <a:rPr lang="en-US" altLang="zh-CN"/>
              <a:t>/</a:t>
            </a:r>
            <a:r>
              <a:rPr lang="zh-CN" altLang="en-US"/>
              <a:t>秒，当</a:t>
            </a:r>
            <a:r>
              <a:rPr lang="en-US" altLang="zh-CN"/>
              <a:t>n=33</a:t>
            </a:r>
            <a:r>
              <a:rPr lang="zh-CN" altLang="en-US"/>
              <a:t>时，枚举办法的计算时间</a:t>
            </a:r>
            <a:endParaRPr lang="en-US" altLang="zh-CN"/>
          </a:p>
          <a:p>
            <a:pPr lvl="1"/>
            <a:r>
              <a:rPr lang="en-US" altLang="zh-CN"/>
              <a:t>28000</a:t>
            </a:r>
            <a:r>
              <a:rPr lang="zh-CN" altLang="en-US"/>
              <a:t>亿年</a:t>
            </a:r>
            <a:endParaRPr lang="en-US" altLang="zh-CN"/>
          </a:p>
        </p:txBody>
      </p:sp>
      <p:sp>
        <p:nvSpPr>
          <p:cNvPr id="20484" name="日期占位符 6">
            <a:extLst>
              <a:ext uri="{FF2B5EF4-FFF2-40B4-BE49-F238E27FC236}">
                <a16:creationId xmlns:a16="http://schemas.microsoft.com/office/drawing/2014/main" id="{EE3FED2F-5453-4B5B-824D-6B03B824EF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D091FD-9D3E-4CCA-9BAB-3B6F42F91624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0485" name="灯片编号占位符 7">
            <a:extLst>
              <a:ext uri="{FF2B5EF4-FFF2-40B4-BE49-F238E27FC236}">
                <a16:creationId xmlns:a16="http://schemas.microsoft.com/office/drawing/2014/main" id="{828F56A3-DF9E-4591-9351-F4E9C3EC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84F962B-D0E1-4A5A-858A-3928BA2D6AA7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19159A37-4F77-44DC-B916-8D83DCBA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EAA37-836B-41FB-875E-0E8A6A051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446213"/>
            <a:ext cx="8054975" cy="4503737"/>
          </a:xfrm>
        </p:spPr>
        <p:txBody>
          <a:bodyPr/>
          <a:lstStyle/>
          <a:p>
            <a:r>
              <a:rPr lang="zh-CN" altLang="en-US"/>
              <a:t>问题是否难解</a:t>
            </a:r>
            <a:endParaRPr lang="en-US" altLang="zh-CN"/>
          </a:p>
          <a:p>
            <a:pPr lvl="1"/>
            <a:r>
              <a:rPr lang="zh-CN" altLang="en-US"/>
              <a:t>近似</a:t>
            </a:r>
            <a:r>
              <a:rPr lang="en-US" altLang="zh-CN"/>
              <a:t>/</a:t>
            </a:r>
            <a:r>
              <a:rPr lang="zh-CN" altLang="en-US"/>
              <a:t>随机算法</a:t>
            </a:r>
            <a:r>
              <a:rPr lang="en-US" altLang="zh-CN"/>
              <a:t>: </a:t>
            </a:r>
            <a:r>
              <a:rPr lang="zh-CN" altLang="en-US"/>
              <a:t>爬山算法、模拟退火、遗传算法、蚁群算法、单纯形算法、分值切割法</a:t>
            </a:r>
            <a:endParaRPr lang="en-US" altLang="zh-CN"/>
          </a:p>
          <a:p>
            <a:pPr lvl="1"/>
            <a:r>
              <a:rPr lang="en-US" altLang="zh-CN"/>
              <a:t>1971</a:t>
            </a:r>
            <a:r>
              <a:rPr lang="zh-CN" altLang="en-US"/>
              <a:t>年，兰德公司，</a:t>
            </a:r>
            <a:r>
              <a:rPr lang="en-US" altLang="zh-CN"/>
              <a:t>n=49</a:t>
            </a:r>
          </a:p>
          <a:p>
            <a:pPr lvl="1"/>
            <a:r>
              <a:rPr lang="en-US" altLang="zh-CN"/>
              <a:t>1975</a:t>
            </a:r>
            <a:r>
              <a:rPr lang="zh-CN" altLang="en-US"/>
              <a:t>年，意大利研究团队，</a:t>
            </a:r>
            <a:r>
              <a:rPr lang="en-US" altLang="zh-CN"/>
              <a:t>n=67</a:t>
            </a:r>
          </a:p>
          <a:p>
            <a:pPr lvl="1"/>
            <a:r>
              <a:rPr lang="en-US" altLang="zh-CN"/>
              <a:t>1987</a:t>
            </a:r>
            <a:r>
              <a:rPr lang="zh-CN" altLang="en-US"/>
              <a:t>年，德国研究团队，</a:t>
            </a:r>
            <a:r>
              <a:rPr lang="en-US" altLang="zh-CN"/>
              <a:t>n=666</a:t>
            </a:r>
          </a:p>
          <a:p>
            <a:pPr lvl="1"/>
            <a:r>
              <a:rPr lang="en-US" altLang="zh-CN"/>
              <a:t>1998</a:t>
            </a:r>
            <a:r>
              <a:rPr lang="zh-CN" altLang="en-US"/>
              <a:t>年，贝尔实验室，</a:t>
            </a:r>
            <a:r>
              <a:rPr lang="en-US" altLang="zh-CN"/>
              <a:t>n=13509</a:t>
            </a:r>
          </a:p>
          <a:p>
            <a:pPr lvl="1"/>
            <a:r>
              <a:rPr lang="en-US" altLang="zh-CN"/>
              <a:t>2006</a:t>
            </a:r>
            <a:r>
              <a:rPr lang="zh-CN" altLang="en-US"/>
              <a:t>年，贝尔实验室，</a:t>
            </a:r>
            <a:r>
              <a:rPr lang="en-US" altLang="zh-CN"/>
              <a:t>n=85900</a:t>
            </a:r>
          </a:p>
          <a:p>
            <a:pPr lvl="1"/>
            <a:r>
              <a:rPr lang="zh-CN" altLang="en-US"/>
              <a:t>全球城市总数：</a:t>
            </a:r>
            <a:r>
              <a:rPr lang="en-US" altLang="zh-CN"/>
              <a:t>1904711</a:t>
            </a:r>
            <a:r>
              <a:rPr lang="zh-CN" altLang="en-US"/>
              <a:t>，至今未解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1508" name="日期占位符 5">
            <a:extLst>
              <a:ext uri="{FF2B5EF4-FFF2-40B4-BE49-F238E27FC236}">
                <a16:creationId xmlns:a16="http://schemas.microsoft.com/office/drawing/2014/main" id="{F7090768-7D56-44B8-A5AF-B22A70679E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291B39-411B-471F-A436-E34018C78B63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1509" name="灯片编号占位符 6">
            <a:extLst>
              <a:ext uri="{FF2B5EF4-FFF2-40B4-BE49-F238E27FC236}">
                <a16:creationId xmlns:a16="http://schemas.microsoft.com/office/drawing/2014/main" id="{6B39F54B-39E3-492D-99A1-356C23BB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196752-DE91-4AB8-B9FD-A727AA51F149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40D0602E-3704-4440-9C77-A9E716B5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797EAF-1E2A-47C2-A3A0-C2B2B0EC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373188"/>
            <a:ext cx="8054975" cy="4503737"/>
          </a:xfrm>
        </p:spPr>
        <p:txBody>
          <a:bodyPr/>
          <a:lstStyle/>
          <a:p>
            <a:r>
              <a:rPr lang="zh-CN" altLang="en-US"/>
              <a:t>非难解问题</a:t>
            </a:r>
            <a:endParaRPr lang="en-US" altLang="zh-CN"/>
          </a:p>
          <a:p>
            <a:pPr lvl="1"/>
            <a:r>
              <a:rPr lang="zh-CN" altLang="en-US"/>
              <a:t>存在多项式时间算法</a:t>
            </a:r>
            <a:endParaRPr lang="en-US" altLang="zh-CN"/>
          </a:p>
          <a:p>
            <a:pPr lvl="1"/>
            <a:r>
              <a:rPr lang="zh-CN" altLang="en-US"/>
              <a:t>排序问题</a:t>
            </a:r>
            <a:endParaRPr lang="en-US" altLang="zh-CN"/>
          </a:p>
          <a:p>
            <a:pPr lvl="1"/>
            <a:r>
              <a:rPr lang="zh-CN" altLang="en-US"/>
              <a:t>最近邻问题</a:t>
            </a:r>
            <a:endParaRPr lang="en-US" altLang="zh-CN"/>
          </a:p>
          <a:p>
            <a:pPr lvl="1"/>
            <a:r>
              <a:rPr lang="zh-CN" altLang="en-US"/>
              <a:t>图遍历问题</a:t>
            </a:r>
            <a:endParaRPr lang="en-US" altLang="zh-CN"/>
          </a:p>
          <a:p>
            <a:pPr lvl="1"/>
            <a:r>
              <a:rPr lang="zh-CN" altLang="en-US"/>
              <a:t>等等</a:t>
            </a:r>
            <a:endParaRPr lang="en-US" altLang="zh-CN"/>
          </a:p>
          <a:p>
            <a:pPr lvl="1"/>
            <a:r>
              <a:rPr lang="zh-CN" altLang="en-US"/>
              <a:t>准确解与近似解问题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2532" name="日期占位符 5">
            <a:extLst>
              <a:ext uri="{FF2B5EF4-FFF2-40B4-BE49-F238E27FC236}">
                <a16:creationId xmlns:a16="http://schemas.microsoft.com/office/drawing/2014/main" id="{5175AFFC-3E48-49D6-8A57-CCFA4EF045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8A1C0C0-8FFD-4AC8-BAC4-1F7201411457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2533" name="灯片编号占位符 6">
            <a:extLst>
              <a:ext uri="{FF2B5EF4-FFF2-40B4-BE49-F238E27FC236}">
                <a16:creationId xmlns:a16="http://schemas.microsoft.com/office/drawing/2014/main" id="{6125B9CC-25A8-491D-9045-FC3369F4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D53E96-BE2B-4971-BB2C-DE9BCF83EBF4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3">
            <a:extLst>
              <a:ext uri="{FF2B5EF4-FFF2-40B4-BE49-F238E27FC236}">
                <a16:creationId xmlns:a16="http://schemas.microsoft.com/office/drawing/2014/main" id="{7AC51125-5BBF-4F24-94D7-C28C9E830AF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440DE8-BE39-42DE-88DA-515FAD5F7179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灯片编号占位符 5">
            <a:extLst>
              <a:ext uri="{FF2B5EF4-FFF2-40B4-BE49-F238E27FC236}">
                <a16:creationId xmlns:a16="http://schemas.microsoft.com/office/drawing/2014/main" id="{C2F46DF6-5609-424B-BA64-C233DA6AA8C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A59CAFF-9D71-48E7-9F29-CD18D4F30814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97589C5B-E86A-481B-892F-53610F12D8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430213"/>
            <a:ext cx="7793037" cy="766762"/>
          </a:xfrm>
        </p:spPr>
        <p:txBody>
          <a:bodyPr anchor="ctr"/>
          <a:lstStyle/>
          <a:p>
            <a:pPr eaLnBrk="1" hangingPunct="1"/>
            <a:r>
              <a:rPr lang="zh-CN" altLang="en-US"/>
              <a:t>课程性质与特点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0AD3FB42-4430-4E14-A0AA-0B5C957748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课程性质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技术基础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基础知识要求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高级程序设计语言，数据结构与算法，形式语言与自动机</a:t>
            </a:r>
            <a:endParaRPr lang="zh-CN" altLang="en-US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ea typeface="黑体" panose="02010609060101010101" pitchFamily="49" charset="-122"/>
              </a:rPr>
              <a:t>主要特点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既有理论，又有实践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面向系统设计</a:t>
            </a:r>
            <a:r>
              <a:rPr lang="zh-CN" altLang="en-US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涉及程序的自动生成技术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A0454987-C2C1-44E5-81BE-2012DDFE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214313"/>
            <a:ext cx="7793037" cy="766762"/>
          </a:xfrm>
        </p:spPr>
        <p:txBody>
          <a:bodyPr/>
          <a:lstStyle/>
          <a:p>
            <a:pPr algn="ctr"/>
            <a:r>
              <a:rPr lang="zh-CN" altLang="en-US"/>
              <a:t>计算思维能力</a:t>
            </a:r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37BD3455-2826-49FC-B145-24F07778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0" y="1412875"/>
            <a:ext cx="8054975" cy="4503738"/>
          </a:xfrm>
        </p:spPr>
        <p:txBody>
          <a:bodyPr/>
          <a:lstStyle/>
          <a:p>
            <a:r>
              <a:rPr lang="zh-CN" altLang="en-US"/>
              <a:t>编写程序</a:t>
            </a:r>
            <a:endParaRPr lang="en-US" altLang="zh-CN"/>
          </a:p>
          <a:p>
            <a:pPr lvl="1"/>
            <a:r>
              <a:rPr lang="zh-CN" altLang="en-US"/>
              <a:t>最后一步</a:t>
            </a:r>
            <a:endParaRPr lang="en-US" altLang="zh-CN"/>
          </a:p>
          <a:p>
            <a:pPr lvl="1"/>
            <a:r>
              <a:rPr lang="zh-CN" altLang="en-US"/>
              <a:t>不能满足于这一步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3556" name="日期占位符 5">
            <a:extLst>
              <a:ext uri="{FF2B5EF4-FFF2-40B4-BE49-F238E27FC236}">
                <a16:creationId xmlns:a16="http://schemas.microsoft.com/office/drawing/2014/main" id="{717640C2-0143-44DC-B53F-0E748BCC34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A6EE0E-9BA0-41C9-BF04-8DAFE944DA96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3557" name="灯片编号占位符 6">
            <a:extLst>
              <a:ext uri="{FF2B5EF4-FFF2-40B4-BE49-F238E27FC236}">
                <a16:creationId xmlns:a16="http://schemas.microsoft.com/office/drawing/2014/main" id="{EA9EAEC1-DBEA-4841-9E07-126397A5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063912-AEFA-4EC7-A724-BD267222FB40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C1FCFA6-4DE9-4DB5-87D0-1B73423CB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1413" y="476250"/>
            <a:ext cx="3887787" cy="720725"/>
          </a:xfrm>
        </p:spPr>
        <p:txBody>
          <a:bodyPr/>
          <a:lstStyle/>
          <a:p>
            <a:pPr eaLnBrk="1" hangingPunct="1"/>
            <a:r>
              <a:rPr lang="zh-CN" altLang="en-US"/>
              <a:t>教学目的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</a:rPr>
              <a:t>续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2B412AD-FD15-4504-ABC5-6DD10A217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8963" y="1412875"/>
            <a:ext cx="8375650" cy="4824413"/>
          </a:xfrm>
        </p:spPr>
        <p:txBody>
          <a:bodyPr/>
          <a:lstStyle/>
          <a:p>
            <a:pPr eaLnBrk="1" hangingPunct="1"/>
            <a:r>
              <a:rPr lang="zh-CN" altLang="en-US">
                <a:latin typeface="楷体_GB2312"/>
              </a:rPr>
              <a:t>计算机专业最为恰当、有效的知识载体之一</a:t>
            </a:r>
          </a:p>
          <a:p>
            <a:pPr eaLnBrk="1" hangingPunct="1"/>
            <a:r>
              <a:rPr lang="zh-CN" altLang="en-US">
                <a:latin typeface="楷体_GB2312"/>
              </a:rPr>
              <a:t>综合运用下列课程所学知识</a:t>
            </a:r>
            <a:endParaRPr lang="en-US" altLang="zh-CN">
              <a:latin typeface="楷体_GB2312"/>
            </a:endParaRPr>
          </a:p>
          <a:p>
            <a:pPr lvl="1" eaLnBrk="1" hangingPunct="1"/>
            <a:r>
              <a:rPr lang="zh-CN" altLang="en-US">
                <a:latin typeface="楷体_GB2312"/>
              </a:rPr>
              <a:t>高级程序设计语言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汇编语言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集合论与图论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数据结构与算法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计算机组成原理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算法设计与分析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形式语言与自动机</a:t>
            </a:r>
          </a:p>
        </p:txBody>
      </p:sp>
      <p:sp>
        <p:nvSpPr>
          <p:cNvPr id="24580" name="日期占位符 3">
            <a:extLst>
              <a:ext uri="{FF2B5EF4-FFF2-40B4-BE49-F238E27FC236}">
                <a16:creationId xmlns:a16="http://schemas.microsoft.com/office/drawing/2014/main" id="{332B56FA-4A0F-4EDA-B7C5-654E324E0B1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3029F69-78C6-4192-8833-3EB655D68B9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1" name="灯片编号占位符 5">
            <a:extLst>
              <a:ext uri="{FF2B5EF4-FFF2-40B4-BE49-F238E27FC236}">
                <a16:creationId xmlns:a16="http://schemas.microsoft.com/office/drawing/2014/main" id="{96BC3075-4B19-48E7-84AD-CC80CB8D2F4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E62750C-C963-4794-A659-C82EC66826A1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>
            <a:extLst>
              <a:ext uri="{FF2B5EF4-FFF2-40B4-BE49-F238E27FC236}">
                <a16:creationId xmlns:a16="http://schemas.microsoft.com/office/drawing/2014/main" id="{83ECC1DB-9B21-4A70-963E-61CBEA700BC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07D383-F7F3-4217-A061-5A058F0E4DF0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3" name="灯片编号占位符 5">
            <a:extLst>
              <a:ext uri="{FF2B5EF4-FFF2-40B4-BE49-F238E27FC236}">
                <a16:creationId xmlns:a16="http://schemas.microsoft.com/office/drawing/2014/main" id="{9A8A3189-AD97-4BE7-870D-2DF8623102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80B4D37-73B6-4C5B-9D70-255996EB607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F3D3E3FF-C035-4A64-AE71-16C18BF8B9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11275" y="274638"/>
            <a:ext cx="7005638" cy="922337"/>
          </a:xfrm>
        </p:spPr>
        <p:txBody>
          <a:bodyPr anchor="ctr"/>
          <a:lstStyle/>
          <a:p>
            <a:pPr eaLnBrk="1" hangingPunct="1"/>
            <a:r>
              <a:rPr lang="zh-CN" altLang="zh-CN" sz="4800"/>
              <a:t>教学要求</a:t>
            </a:r>
            <a:r>
              <a:rPr lang="zh-CN" altLang="zh-CN" sz="3600">
                <a:latin typeface="Arial" panose="020B0604020202020204" pitchFamily="34" charset="0"/>
              </a:rPr>
              <a:t>——</a:t>
            </a:r>
            <a:r>
              <a:rPr lang="zh-CN" altLang="zh-CN" sz="3600"/>
              <a:t>课程要求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FC51FBB7-DE34-4EC0-A5A8-5817FC98B6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484313"/>
            <a:ext cx="8435975" cy="496887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知识要求</a:t>
            </a: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</a:rPr>
              <a:t>掌握编译程序的总体结构</a:t>
            </a:r>
            <a:endParaRPr lang="en-US" altLang="zh-CN">
              <a:latin typeface="Times New Roman" panose="02020603050405020304" pitchFamily="18" charset="0"/>
            </a:endParaRP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</a:rPr>
              <a:t>编译程序各个组成部分的任务</a:t>
            </a:r>
            <a:endParaRPr lang="en-US" altLang="zh-CN">
              <a:latin typeface="Times New Roman" panose="02020603050405020304" pitchFamily="18" charset="0"/>
            </a:endParaRP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</a:rPr>
              <a:t>编译过程各个阶段的工作原理 </a:t>
            </a:r>
            <a:endParaRPr lang="en-US" altLang="zh-CN">
              <a:latin typeface="Times New Roman" panose="02020603050405020304" pitchFamily="18" charset="0"/>
            </a:endParaRPr>
          </a:p>
          <a:p>
            <a:pPr marL="990600" lvl="1" indent="-533400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>
                <a:latin typeface="Times New Roman" panose="02020603050405020304" pitchFamily="18" charset="0"/>
              </a:rPr>
              <a:t>编译过程各个阶段所要解决的问题及其采用的方法和技术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3CEF1E7-1ABF-4A9D-AAD3-765A195AE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5263" y="404813"/>
            <a:ext cx="6562725" cy="782637"/>
          </a:xfrm>
        </p:spPr>
        <p:txBody>
          <a:bodyPr/>
          <a:lstStyle/>
          <a:p>
            <a:pPr eaLnBrk="1" hangingPunct="1"/>
            <a:r>
              <a:rPr lang="zh-CN" altLang="zh-CN"/>
              <a:t>教学要求</a:t>
            </a:r>
            <a:r>
              <a:rPr lang="zh-CN" altLang="zh-CN" sz="3200">
                <a:latin typeface="Arial" panose="020B0604020202020204" pitchFamily="34" charset="0"/>
              </a:rPr>
              <a:t>——</a:t>
            </a:r>
            <a:r>
              <a:rPr lang="zh-CN" altLang="zh-CN" sz="3200"/>
              <a:t>实验要求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C3D0DBB-2FD9-489B-8EB1-5D81BCDCC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981950" cy="4840288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实验形式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分析、设计、编写、调试、测试程序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撰写实验报告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实验内容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词法分析器的设计与实现 </a:t>
            </a:r>
            <a:r>
              <a:rPr lang="en-US" altLang="zh-CN">
                <a:latin typeface="Times New Roman" panose="02020603050405020304" pitchFamily="18" charset="0"/>
              </a:rPr>
              <a:t>       2</a:t>
            </a:r>
            <a:r>
              <a:rPr lang="zh-CN" altLang="en-US">
                <a:latin typeface="Times New Roman" panose="02020603050405020304" pitchFamily="18" charset="0"/>
              </a:rPr>
              <a:t>学时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语法分析器的设计与实现</a:t>
            </a:r>
            <a:r>
              <a:rPr lang="en-US" altLang="zh-CN">
                <a:latin typeface="Times New Roman" panose="02020603050405020304" pitchFamily="18" charset="0"/>
              </a:rPr>
              <a:t>        4</a:t>
            </a:r>
            <a:r>
              <a:rPr lang="zh-CN" altLang="en-US">
                <a:latin typeface="Times New Roman" panose="02020603050405020304" pitchFamily="18" charset="0"/>
              </a:rPr>
              <a:t>学时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语义分析与中间代码生成</a:t>
            </a:r>
            <a:r>
              <a:rPr lang="en-US" altLang="zh-CN">
                <a:latin typeface="Times New Roman" panose="02020603050405020304" pitchFamily="18" charset="0"/>
              </a:rPr>
              <a:t>        2</a:t>
            </a:r>
            <a:r>
              <a:rPr lang="zh-CN" altLang="en-US">
                <a:latin typeface="Times New Roman" panose="02020603050405020304" pitchFamily="18" charset="0"/>
              </a:rPr>
              <a:t>学时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6628" name="日期占位符 3">
            <a:extLst>
              <a:ext uri="{FF2B5EF4-FFF2-40B4-BE49-F238E27FC236}">
                <a16:creationId xmlns:a16="http://schemas.microsoft.com/office/drawing/2014/main" id="{93118BFD-52CC-4483-B476-334D0944D3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27625F-9918-434E-8225-6EBA387F1CB4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灯片编号占位符 5">
            <a:extLst>
              <a:ext uri="{FF2B5EF4-FFF2-40B4-BE49-F238E27FC236}">
                <a16:creationId xmlns:a16="http://schemas.microsoft.com/office/drawing/2014/main" id="{19DD2C2B-B1D8-421E-A0B2-48FF73EB484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89EE37F-0AFA-48B9-BD8C-76301780A495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4FB989D-7B0B-4A99-A293-BF3F40406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0800" y="363538"/>
            <a:ext cx="6130925" cy="833437"/>
          </a:xfrm>
        </p:spPr>
        <p:txBody>
          <a:bodyPr/>
          <a:lstStyle/>
          <a:p>
            <a:pPr eaLnBrk="1" hangingPunct="1"/>
            <a:r>
              <a:rPr lang="zh-CN" altLang="zh-CN"/>
              <a:t>教学要求</a:t>
            </a:r>
            <a:r>
              <a:rPr lang="zh-CN" altLang="zh-CN" sz="3200">
                <a:latin typeface="Arial" panose="020B0604020202020204" pitchFamily="34" charset="0"/>
              </a:rPr>
              <a:t>——</a:t>
            </a:r>
            <a:r>
              <a:rPr lang="zh-CN" altLang="zh-CN" sz="3200"/>
              <a:t>实验目的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C7B24F5-06B4-471C-A799-F9CA198334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441450"/>
            <a:ext cx="8569325" cy="4724400"/>
          </a:xfrm>
        </p:spPr>
        <p:txBody>
          <a:bodyPr/>
          <a:lstStyle/>
          <a:p>
            <a:pPr eaLnBrk="1" hangingPunct="1"/>
            <a:r>
              <a:rPr lang="zh-CN" altLang="zh-CN" sz="2800"/>
              <a:t>实验贯穿于理论、抽象和设计过程；</a:t>
            </a:r>
          </a:p>
          <a:p>
            <a:pPr eaLnBrk="1" hangingPunct="1"/>
            <a:r>
              <a:rPr lang="zh-CN" altLang="zh-CN" sz="2800"/>
              <a:t>实验对软件的设计和实现、测试原理和方法起示范作用；</a:t>
            </a:r>
          </a:p>
          <a:p>
            <a:pPr eaLnBrk="1" hangingPunct="1"/>
            <a:r>
              <a:rPr lang="zh-CN" altLang="zh-CN" sz="2800"/>
              <a:t>实验不仅仅是对理论的验证，重要的是</a:t>
            </a:r>
            <a:r>
              <a:rPr lang="zh-CN" altLang="zh-CN" sz="2800">
                <a:solidFill>
                  <a:srgbClr val="FF0000"/>
                </a:solidFill>
              </a:rPr>
              <a:t>技术训练</a:t>
            </a:r>
            <a:r>
              <a:rPr lang="zh-CN" altLang="zh-CN" sz="2800"/>
              <a:t>和</a:t>
            </a:r>
            <a:r>
              <a:rPr lang="zh-CN" altLang="zh-CN" sz="2800">
                <a:solidFill>
                  <a:srgbClr val="FF0000"/>
                </a:solidFill>
              </a:rPr>
              <a:t>能力培养</a:t>
            </a:r>
            <a:r>
              <a:rPr lang="zh-CN" altLang="zh-CN" sz="2800"/>
              <a:t>，包括动手能力、分析问题</a:t>
            </a:r>
            <a:r>
              <a:rPr lang="zh-CN" altLang="en-US" sz="2800"/>
              <a:t>、</a:t>
            </a:r>
            <a:r>
              <a:rPr lang="zh-CN" altLang="zh-CN" sz="2800"/>
              <a:t>解决问题能力、表达能力、写作能力等的培养；</a:t>
            </a:r>
          </a:p>
          <a:p>
            <a:pPr eaLnBrk="1" hangingPunct="1"/>
            <a:r>
              <a:rPr lang="zh-CN" altLang="zh-CN" sz="2800"/>
              <a:t>教学活动是教师和学生不断交流的过程，</a:t>
            </a:r>
            <a:r>
              <a:rPr lang="zh-CN" altLang="zh-CN" sz="2800">
                <a:solidFill>
                  <a:srgbClr val="FF0000"/>
                </a:solidFill>
              </a:rPr>
              <a:t>实验是实现这个过程的桥梁</a:t>
            </a:r>
            <a:r>
              <a:rPr lang="zh-CN" altLang="zh-CN" sz="2800"/>
              <a:t>，可以弥补课堂教学的不足，加深对理论过程的理解，启发学生深入思考，敢于创新，达到良好的理论联系实际的教学效果。</a:t>
            </a:r>
          </a:p>
        </p:txBody>
      </p:sp>
      <p:sp>
        <p:nvSpPr>
          <p:cNvPr id="27652" name="日期占位符 3">
            <a:extLst>
              <a:ext uri="{FF2B5EF4-FFF2-40B4-BE49-F238E27FC236}">
                <a16:creationId xmlns:a16="http://schemas.microsoft.com/office/drawing/2014/main" id="{B48C0FEE-E8C7-491E-A2FF-C19C368D18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41C6AB-6E3A-4FCE-B46A-7C0E3D78CFD8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灯片编号占位符 5">
            <a:extLst>
              <a:ext uri="{FF2B5EF4-FFF2-40B4-BE49-F238E27FC236}">
                <a16:creationId xmlns:a16="http://schemas.microsoft.com/office/drawing/2014/main" id="{9CB81E4F-ED59-4DDA-9DFA-742B433E77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2D80B2C-C4A0-4CD9-91D9-F08FACD7FDB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C18666C-8256-42E0-A376-F690D0798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3825" y="346075"/>
            <a:ext cx="6707188" cy="850900"/>
          </a:xfrm>
        </p:spPr>
        <p:txBody>
          <a:bodyPr/>
          <a:lstStyle/>
          <a:p>
            <a:pPr eaLnBrk="1" hangingPunct="1"/>
            <a:r>
              <a:rPr lang="zh-CN" altLang="zh-CN"/>
              <a:t>教学要求</a:t>
            </a:r>
            <a:r>
              <a:rPr lang="zh-CN" altLang="zh-CN" sz="3200">
                <a:latin typeface="Arial" panose="020B0604020202020204" pitchFamily="34" charset="0"/>
              </a:rPr>
              <a:t>——</a:t>
            </a:r>
            <a:r>
              <a:rPr lang="zh-CN" altLang="zh-CN" sz="3200"/>
              <a:t>考试要求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FF99D30-3ED3-405A-8E13-3E732983D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0713" y="1412875"/>
            <a:ext cx="8415337" cy="4840288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题型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简答、证明、论述、设计等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重点和难点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会在各章的开始点明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考试权重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平时出勤(随堂考试)占1</a:t>
            </a:r>
            <a:r>
              <a:rPr lang="en-US" altLang="zh-CN">
                <a:latin typeface="Times New Roman" panose="02020603050405020304" pitchFamily="18" charset="0"/>
              </a:rPr>
              <a:t>0%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实验课程占2</a:t>
            </a:r>
            <a:r>
              <a:rPr lang="en-US" altLang="zh-CN">
                <a:latin typeface="Times New Roman" panose="02020603050405020304" pitchFamily="18" charset="0"/>
              </a:rPr>
              <a:t>0%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期末考试占</a:t>
            </a:r>
            <a:r>
              <a:rPr lang="en-US" altLang="zh-CN">
                <a:latin typeface="Times New Roman" panose="02020603050405020304" pitchFamily="18" charset="0"/>
              </a:rPr>
              <a:t>70%</a:t>
            </a:r>
          </a:p>
        </p:txBody>
      </p:sp>
      <p:sp>
        <p:nvSpPr>
          <p:cNvPr id="28676" name="日期占位符 3">
            <a:extLst>
              <a:ext uri="{FF2B5EF4-FFF2-40B4-BE49-F238E27FC236}">
                <a16:creationId xmlns:a16="http://schemas.microsoft.com/office/drawing/2014/main" id="{1270BE2B-9185-447D-98E5-14A58104BF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61C1E9F-F34D-4233-905B-E586F72F9657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灯片编号占位符 5">
            <a:extLst>
              <a:ext uri="{FF2B5EF4-FFF2-40B4-BE49-F238E27FC236}">
                <a16:creationId xmlns:a16="http://schemas.microsoft.com/office/drawing/2014/main" id="{4EB10D59-61AE-4A6A-A444-E07B07ED476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D0629AE-F9D0-47DE-9092-8E6052E6133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>
            <a:extLst>
              <a:ext uri="{FF2B5EF4-FFF2-40B4-BE49-F238E27FC236}">
                <a16:creationId xmlns:a16="http://schemas.microsoft.com/office/drawing/2014/main" id="{73B08C78-6164-49A8-87C8-8D8F7C0075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DA1056B-6197-4000-9678-3E0E98FD4440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灯片编号占位符 5">
            <a:extLst>
              <a:ext uri="{FF2B5EF4-FFF2-40B4-BE49-F238E27FC236}">
                <a16:creationId xmlns:a16="http://schemas.microsoft.com/office/drawing/2014/main" id="{2EC439C5-C929-41BA-A991-10DB40578EC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61033A1-D3BE-4A93-AE13-27ED44F06B2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C521D1D6-C24C-4B0F-ABD1-CA6B6E2146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5375" y="188913"/>
            <a:ext cx="6500813" cy="1008062"/>
          </a:xfrm>
        </p:spPr>
        <p:txBody>
          <a:bodyPr anchor="ctr"/>
          <a:lstStyle/>
          <a:p>
            <a:pPr eaLnBrk="1" hangingPunct="1"/>
            <a:r>
              <a:rPr lang="zh-CN" altLang="zh-CN"/>
              <a:t>主要内容</a:t>
            </a:r>
            <a:r>
              <a:rPr lang="zh-CN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9B57BDC4-7CB8-4238-85BD-9FAC6D0EDB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1663" y="1485900"/>
            <a:ext cx="7931150" cy="4895850"/>
          </a:xfrm>
        </p:spPr>
        <p:txBody>
          <a:bodyPr/>
          <a:lstStyle/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引论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高级语言及其文法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词法分析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自顶向下的语法分析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自底向上的语法分析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语法制导翻译与属性文法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中间代码生成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符号表管理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运行时的存储组织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代码优化</a:t>
            </a:r>
          </a:p>
          <a:p>
            <a:pPr marL="609600" indent="-609600" algn="just" eaLnBrk="1" hangingPunct="1">
              <a:lnSpc>
                <a:spcPct val="80000"/>
              </a:lnSpc>
              <a:buSzPct val="85000"/>
              <a:buFontTx/>
              <a:buAutoNum type="arabicPeriod"/>
            </a:pPr>
            <a:r>
              <a:rPr lang="zh-CN" altLang="zh-CN" sz="2800">
                <a:latin typeface="Times New Roman" panose="02020603050405020304" pitchFamily="18" charset="0"/>
              </a:rPr>
              <a:t>代码生成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4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>
            <a:extLst>
              <a:ext uri="{FF2B5EF4-FFF2-40B4-BE49-F238E27FC236}">
                <a16:creationId xmlns:a16="http://schemas.microsoft.com/office/drawing/2014/main" id="{7B27987B-3F6A-4B04-9C89-88A84F56048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0B61B7-2454-48A2-8721-9CC9E4178548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灯片编号占位符 5">
            <a:extLst>
              <a:ext uri="{FF2B5EF4-FFF2-40B4-BE49-F238E27FC236}">
                <a16:creationId xmlns:a16="http://schemas.microsoft.com/office/drawing/2014/main" id="{F458E51C-7EDC-47A4-BB57-F6485F05367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CA2ABD1-6E96-469D-A53D-287A29222D69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FC5B7523-E253-4539-B53F-976C8EB7C3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285750"/>
            <a:ext cx="6805613" cy="766763"/>
          </a:xfrm>
        </p:spPr>
        <p:txBody>
          <a:bodyPr anchor="ctr"/>
          <a:lstStyle/>
          <a:p>
            <a:pPr eaLnBrk="1" hangingPunct="1"/>
            <a:r>
              <a:rPr lang="zh-CN" altLang="zh-CN"/>
              <a:t>教材及主要参考书目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9F662E83-EB7C-4075-AE4F-CFE0E3DD67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628775"/>
            <a:ext cx="8054975" cy="4503738"/>
          </a:xfrm>
        </p:spPr>
        <p:txBody>
          <a:bodyPr/>
          <a:lstStyle/>
          <a:p>
            <a:pPr marL="609600" indent="-609600" algn="just" eaLnBrk="1" hangingPunct="1">
              <a:lnSpc>
                <a:spcPct val="80000"/>
              </a:lnSpc>
              <a:buFontTx/>
              <a:buAutoNum type="arabicPeriod"/>
            </a:pPr>
            <a:r>
              <a:rPr lang="zh-CN" altLang="en-US" sz="2800">
                <a:latin typeface="Times New Roman" panose="02020603050405020304" pitchFamily="18" charset="0"/>
              </a:rPr>
              <a:t>蒋宗礼，姜守旭</a:t>
            </a:r>
            <a:r>
              <a:rPr lang="en-US" altLang="zh-CN" sz="2800">
                <a:latin typeface="Times New Roman" panose="02020603050405020304" pitchFamily="18" charset="0"/>
              </a:rPr>
              <a:t>. </a:t>
            </a:r>
            <a:r>
              <a:rPr lang="zh-CN" altLang="en-US" sz="2800">
                <a:latin typeface="Times New Roman" panose="02020603050405020304" pitchFamily="18" charset="0"/>
              </a:rPr>
              <a:t>编译原理</a:t>
            </a:r>
            <a:r>
              <a:rPr lang="en-US" altLang="zh-CN" sz="2800">
                <a:latin typeface="Times New Roman" panose="02020603050405020304" pitchFamily="18" charset="0"/>
              </a:rPr>
              <a:t>. </a:t>
            </a:r>
            <a:r>
              <a:rPr lang="zh-CN" altLang="en-US" sz="2800">
                <a:latin typeface="Times New Roman" panose="02020603050405020304" pitchFamily="18" charset="0"/>
              </a:rPr>
              <a:t>北京：高等教育出版社，</a:t>
            </a:r>
            <a:r>
              <a:rPr lang="en-US" altLang="zh-CN" sz="2800">
                <a:latin typeface="Times New Roman" panose="02020603050405020304" pitchFamily="18" charset="0"/>
              </a:rPr>
              <a:t>2010</a:t>
            </a:r>
            <a:r>
              <a:rPr lang="zh-CN" altLang="en-US" sz="2800">
                <a:latin typeface="Times New Roman" panose="02020603050405020304" pitchFamily="18" charset="0"/>
              </a:rPr>
              <a:t>年</a:t>
            </a:r>
            <a:r>
              <a:rPr lang="en-US" altLang="zh-CN" sz="2800">
                <a:latin typeface="Times New Roman" panose="02020603050405020304" pitchFamily="18" charset="0"/>
              </a:rPr>
              <a:t>2</a:t>
            </a:r>
            <a:r>
              <a:rPr lang="zh-CN" altLang="en-US" sz="2800">
                <a:latin typeface="Times New Roman" panose="02020603050405020304" pitchFamily="18" charset="0"/>
              </a:rPr>
              <a:t>月 </a:t>
            </a:r>
          </a:p>
          <a:p>
            <a:pPr marL="609600" indent="-609600" algn="just" eaLnBrk="1" hangingPunct="1">
              <a:lnSpc>
                <a:spcPct val="80000"/>
              </a:lnSpc>
              <a:buFontTx/>
              <a:buAutoNum type="arabicPeriod"/>
            </a:pPr>
            <a:r>
              <a:rPr lang="zh-CN" altLang="en-US" sz="2800">
                <a:latin typeface="Times New Roman" panose="02020603050405020304" pitchFamily="18" charset="0"/>
              </a:rPr>
              <a:t>Alfred V. Aho, Jeffrey D. Ullman, Principles of Compiler Design, Addison-Wesley, 1977.</a:t>
            </a:r>
          </a:p>
          <a:p>
            <a:pPr marL="609600" indent="-609600" algn="just" eaLnBrk="1" hangingPunct="1">
              <a:lnSpc>
                <a:spcPct val="80000"/>
              </a:lnSpc>
              <a:buFontTx/>
              <a:buAutoNum type="arabicPeriod"/>
            </a:pPr>
            <a:r>
              <a:rPr lang="pt-BR" altLang="en-US" sz="2800">
                <a:latin typeface="Times New Roman" panose="02020603050405020304" pitchFamily="18" charset="0"/>
              </a:rPr>
              <a:t>Alfred Aho</a:t>
            </a:r>
            <a:r>
              <a:rPr lang="zh-CN" altLang="en-US" sz="2800">
                <a:latin typeface="Times New Roman" panose="02020603050405020304" pitchFamily="18" charset="0"/>
              </a:rPr>
              <a:t>,  Ravi Sethi, and Jeffrey D. Ullman,</a:t>
            </a:r>
            <a:r>
              <a:rPr lang="pt-BR" altLang="en-US" sz="2800">
                <a:latin typeface="Times New Roman" panose="02020603050405020304" pitchFamily="18" charset="0"/>
              </a:rPr>
              <a:t> Compilers: Principles, Techniques, and Tools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pt-BR" altLang="en-US" sz="2800">
                <a:latin typeface="Times New Roman" panose="02020603050405020304" pitchFamily="18" charset="0"/>
              </a:rPr>
              <a:t>Pearson Education</a:t>
            </a:r>
            <a:r>
              <a:rPr lang="zh-CN" altLang="en-US" sz="2800">
                <a:latin typeface="Times New Roman" panose="02020603050405020304" pitchFamily="18" charset="0"/>
              </a:rPr>
              <a:t>，1986</a:t>
            </a:r>
            <a:r>
              <a:rPr lang="pt-BR" altLang="en-US" sz="2800">
                <a:latin typeface="Times New Roman" panose="02020603050405020304" pitchFamily="18" charset="0"/>
              </a:rPr>
              <a:t>. </a:t>
            </a:r>
            <a:endParaRPr lang="en-US" altLang="zh-CN" sz="2800">
              <a:latin typeface="Times New Roman" panose="02020603050405020304" pitchFamily="18" charset="0"/>
            </a:endParaRPr>
          </a:p>
          <a:p>
            <a:pPr marL="609600" indent="-609600" algn="just" eaLnBrk="1" hangingPunct="1">
              <a:lnSpc>
                <a:spcPct val="80000"/>
              </a:lnSpc>
              <a:buFontTx/>
              <a:buAutoNum type="arabicPeriod"/>
            </a:pPr>
            <a:r>
              <a:rPr lang="pt-BR" altLang="en-US" sz="2800">
                <a:latin typeface="Times New Roman" panose="02020603050405020304" pitchFamily="18" charset="0"/>
              </a:rPr>
              <a:t>Alfred Aho</a:t>
            </a:r>
            <a:r>
              <a:rPr lang="zh-CN" altLang="en-US" sz="2800">
                <a:latin typeface="Times New Roman" panose="02020603050405020304" pitchFamily="18" charset="0"/>
              </a:rPr>
              <a:t>, Monica S. Lam, Ravi Sethi, and Jeffrey D. Ullman,</a:t>
            </a:r>
            <a:r>
              <a:rPr lang="pt-BR" altLang="en-US" sz="2800">
                <a:latin typeface="Times New Roman" panose="02020603050405020304" pitchFamily="18" charset="0"/>
              </a:rPr>
              <a:t> Compilers: Principles, Techniques, and Tools</a:t>
            </a:r>
            <a:r>
              <a:rPr lang="zh-CN" altLang="en-US" sz="2800">
                <a:latin typeface="Times New Roman" panose="02020603050405020304" pitchFamily="18" charset="0"/>
              </a:rPr>
              <a:t> (</a:t>
            </a:r>
            <a:r>
              <a:rPr lang="pt-BR" altLang="en-US" sz="2800">
                <a:latin typeface="Times New Roman" panose="02020603050405020304" pitchFamily="18" charset="0"/>
              </a:rPr>
              <a:t>Second Editio</a:t>
            </a:r>
            <a:r>
              <a:rPr lang="zh-CN" altLang="en-US" sz="2800">
                <a:latin typeface="Times New Roman" panose="02020603050405020304" pitchFamily="18" charset="0"/>
              </a:rPr>
              <a:t>n)，</a:t>
            </a:r>
            <a:r>
              <a:rPr lang="pt-BR" altLang="en-US" sz="2800">
                <a:latin typeface="Times New Roman" panose="02020603050405020304" pitchFamily="18" charset="0"/>
              </a:rPr>
              <a:t>Pearson Education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pt-BR" altLang="en-US" sz="2800">
                <a:latin typeface="Times New Roman" panose="02020603050405020304" pitchFamily="18" charset="0"/>
              </a:rPr>
              <a:t>200</a:t>
            </a:r>
            <a:r>
              <a:rPr lang="zh-CN" altLang="en-US" sz="2800">
                <a:latin typeface="Times New Roman" panose="02020603050405020304" pitchFamily="18" charset="0"/>
              </a:rPr>
              <a:t>6</a:t>
            </a:r>
            <a:r>
              <a:rPr lang="pt-BR" altLang="en-US" sz="2800">
                <a:latin typeface="Times New Roman" panose="02020603050405020304" pitchFamily="18" charset="0"/>
              </a:rPr>
              <a:t>. </a:t>
            </a:r>
            <a:endParaRPr lang="en-US" altLang="zh-CN" sz="2800">
              <a:latin typeface="Times New Roman" panose="02020603050405020304" pitchFamily="18" charset="0"/>
            </a:endParaRPr>
          </a:p>
        </p:txBody>
      </p:sp>
      <p:pic>
        <p:nvPicPr>
          <p:cNvPr id="19462" name="Picture 6" descr="编译原理封面">
            <a:extLst>
              <a:ext uri="{FF2B5EF4-FFF2-40B4-BE49-F238E27FC236}">
                <a16:creationId xmlns:a16="http://schemas.microsoft.com/office/drawing/2014/main" id="{98CA23B6-5DB5-4D83-97F3-69DB40E0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404813"/>
            <a:ext cx="46863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44A6E7B5-F28B-4871-8096-0A142448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93700"/>
            <a:ext cx="4430713" cy="626745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4ADDAF75-50D5-4CFE-AE07-0CD93B460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龙书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F173F17-0540-4EC6-853B-33BA920101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D05824D2-8CC8-47FE-940D-1B14019C4B16}"/>
              </a:ext>
            </a:extLst>
          </p:cNvPr>
          <p:cNvGraphicFramePr>
            <a:graphicFrameLocks/>
          </p:cNvGraphicFramePr>
          <p:nvPr/>
        </p:nvGraphicFramePr>
        <p:xfrm>
          <a:off x="6156325" y="1482725"/>
          <a:ext cx="2852738" cy="511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BMP 图像" r:id="rId3" imgW="4982270" imgH="7163800" progId="Paint.Picture">
                  <p:embed/>
                </p:oleObj>
              </mc:Choice>
              <mc:Fallback>
                <p:oleObj name="BMP 图像" r:id="rId3" imgW="4982270" imgH="7163800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1482725"/>
                        <a:ext cx="2852738" cy="511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>
            <a:extLst>
              <a:ext uri="{FF2B5EF4-FFF2-40B4-BE49-F238E27FC236}">
                <a16:creationId xmlns:a16="http://schemas.microsoft.com/office/drawing/2014/main" id="{7EB702E1-E831-413D-BDD9-1987CF456675}"/>
              </a:ext>
            </a:extLst>
          </p:cNvPr>
          <p:cNvGraphicFramePr>
            <a:graphicFrameLocks/>
          </p:cNvGraphicFramePr>
          <p:nvPr/>
        </p:nvGraphicFramePr>
        <p:xfrm>
          <a:off x="3130550" y="1482725"/>
          <a:ext cx="2881313" cy="511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BMP 图像" r:id="rId5" imgW="4304762" imgH="5609524" progId="Paint.Picture">
                  <p:embed/>
                </p:oleObj>
              </mc:Choice>
              <mc:Fallback>
                <p:oleObj name="BMP 图像" r:id="rId5" imgW="4304762" imgH="5609524" progId="Paint.Picture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482725"/>
                        <a:ext cx="2881313" cy="511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6" name="Picture 6" descr="Green_Dragon_Book_(front)">
            <a:extLst>
              <a:ext uri="{FF2B5EF4-FFF2-40B4-BE49-F238E27FC236}">
                <a16:creationId xmlns:a16="http://schemas.microsoft.com/office/drawing/2014/main" id="{AB8601B6-0CB2-4CC2-B1A4-0C9FEB16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558925"/>
            <a:ext cx="2808288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F8852A4-895E-446C-A461-54DC1DC79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虎书和鲸书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10834DE-05CB-4DEA-B2DE-5B972F3FA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B59F01-37CC-4B46-9222-47E74214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37560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463F93-BAB9-41FF-A956-8E8C6412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268413"/>
            <a:ext cx="39846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909D26F-EB86-4944-8F58-D43BC76F4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30213"/>
            <a:ext cx="6734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基础理论的重要性</a:t>
            </a:r>
            <a:endParaRPr lang="en-US" altLang="zh-CN" sz="4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807780C-E30A-4FB1-8AFB-7F9E96A6F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8191500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计算机内功的修炼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数学基础的积累（尤其是概率和统计）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数据结构和算法基础的积累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计算理论基础的积累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48" name="日期占位符 3">
            <a:extLst>
              <a:ext uri="{FF2B5EF4-FFF2-40B4-BE49-F238E27FC236}">
                <a16:creationId xmlns:a16="http://schemas.microsoft.com/office/drawing/2014/main" id="{8DCD6BFF-BE9A-4DE5-8D90-2DFE42DB3D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DD3B9E-3F2D-47CF-94F1-AFD13F9ABCA3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149" name="灯片编号占位符 4">
            <a:extLst>
              <a:ext uri="{FF2B5EF4-FFF2-40B4-BE49-F238E27FC236}">
                <a16:creationId xmlns:a16="http://schemas.microsoft.com/office/drawing/2014/main" id="{9AE34168-82A6-4FFB-87A5-D799EABC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E62AA2-7BF1-447A-B30C-8EA8EB31E68C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3A9184C2-0B0A-4DA1-B947-6AAE5996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349500"/>
            <a:ext cx="2303462" cy="1295400"/>
          </a:xfrm>
          <a:prstGeom prst="wedgeRoundRectCallout">
            <a:avLst>
              <a:gd name="adj1" fmla="val -59907"/>
              <a:gd name="adj2" fmla="val -33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FF0000"/>
                </a:solidFill>
                <a:ea typeface="宋体" panose="02010600030101010101" pitchFamily="2" charset="-122"/>
              </a:rPr>
              <a:t>在此基础上寻找某一个点作为突破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84E958-CD34-4B46-9C43-3A3BECF39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43088"/>
            <a:ext cx="2354262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610D2-8C8A-470C-9C9A-D646ED51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1843088"/>
            <a:ext cx="23304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395284-CCE8-4E7B-9A52-0429065D2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843088"/>
            <a:ext cx="2224087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51DD794-CB15-4B69-B503-A09B52CA61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Alfred Aho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7079CA6-982A-4728-8F39-8EAEAD854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阿尔佛雷德</a:t>
            </a:r>
            <a:r>
              <a:rPr lang="zh-CN" altLang="zh-CN">
                <a:latin typeface="Arial" panose="020B0604020202020204" pitchFamily="34" charset="0"/>
              </a:rPr>
              <a:t>·</a:t>
            </a:r>
            <a:r>
              <a:rPr lang="zh-CN" altLang="zh-CN"/>
              <a:t>艾侯（1941年8月9日－），哥伦比亚大学的Lawrence Gussman计算机科学教授。 Aho教授多次获奖，其中包括哥伦比亚校友会颁发的2003年度Great Teacher奖和电子与电</a:t>
            </a:r>
            <a:r>
              <a:rPr lang="zh-CN" altLang="en-US"/>
              <a:t>气</a:t>
            </a:r>
            <a:r>
              <a:rPr lang="zh-CN" altLang="zh-CN"/>
              <a:t>工程师协会的Joh</a:t>
            </a:r>
            <a:r>
              <a:rPr lang="en-US" altLang="zh-CN"/>
              <a:t>n</a:t>
            </a:r>
            <a:r>
              <a:rPr lang="zh-CN" altLang="zh-CN"/>
              <a:t> von Neumann奖章。 他是美国国家工程院院士，以及ACM和IEEE的</a:t>
            </a:r>
            <a:r>
              <a:rPr lang="zh-CN" altLang="en-US"/>
              <a:t>会士</a:t>
            </a:r>
            <a:r>
              <a:rPr lang="zh-CN" altLang="zh-CN"/>
              <a:t>。</a:t>
            </a:r>
          </a:p>
        </p:txBody>
      </p:sp>
      <p:pic>
        <p:nvPicPr>
          <p:cNvPr id="21508" name="Picture 4" descr="1266801371dWoLqnva">
            <a:extLst>
              <a:ext uri="{FF2B5EF4-FFF2-40B4-BE49-F238E27FC236}">
                <a16:creationId xmlns:a16="http://schemas.microsoft.com/office/drawing/2014/main" id="{7A853268-FF2B-49F3-9C2A-274EB6B1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52600"/>
            <a:ext cx="5238750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>
            <a:extLst>
              <a:ext uri="{FF2B5EF4-FFF2-40B4-BE49-F238E27FC236}">
                <a16:creationId xmlns:a16="http://schemas.microsoft.com/office/drawing/2014/main" id="{8366C4D4-4337-481E-B1A5-2274610E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Monica S. Lam</a:t>
            </a:r>
            <a:endParaRPr lang="zh-CN" altLang="en-US"/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4D12487A-9CDE-40AF-8CEC-B1D98C7E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Monica S. Lam(</a:t>
            </a:r>
            <a:r>
              <a:rPr lang="zh-CN" altLang="en-US"/>
              <a:t>林倩玲</a:t>
            </a:r>
            <a:r>
              <a:rPr lang="en-US" altLang="zh-CN"/>
              <a:t>)</a:t>
            </a:r>
            <a:r>
              <a:rPr lang="zh-CN" altLang="en-US"/>
              <a:t>：斯坦福大学教授，</a:t>
            </a:r>
            <a:r>
              <a:rPr lang="en-US" altLang="zh-CN"/>
              <a:t>1980</a:t>
            </a:r>
            <a:r>
              <a:rPr lang="zh-CN" altLang="en-US"/>
              <a:t>年</a:t>
            </a:r>
            <a:r>
              <a:rPr lang="en-US" altLang="zh-CN"/>
              <a:t>University of British Columbia</a:t>
            </a:r>
            <a:r>
              <a:rPr lang="zh-CN" altLang="en-US"/>
              <a:t>获学士学位，</a:t>
            </a:r>
            <a:r>
              <a:rPr lang="en-US" altLang="zh-CN"/>
              <a:t>1987</a:t>
            </a:r>
            <a:r>
              <a:rPr lang="zh-CN" altLang="en-US"/>
              <a:t>年获</a:t>
            </a:r>
            <a:r>
              <a:rPr lang="en-US" altLang="zh-CN"/>
              <a:t>Carnegie Mellon University</a:t>
            </a:r>
            <a:r>
              <a:rPr lang="zh-CN" altLang="en-US"/>
              <a:t>计算机科学博士学位，</a:t>
            </a:r>
            <a:r>
              <a:rPr lang="en-US" altLang="zh-CN"/>
              <a:t>ACM</a:t>
            </a:r>
            <a:r>
              <a:rPr lang="zh-CN" altLang="en-US"/>
              <a:t>会士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F4155-6FD0-4B38-AF2C-E582AA2C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692150"/>
            <a:ext cx="3533775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A2DC4E6D-73B8-48F9-8494-2BB02F19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Ravi Sethi</a:t>
            </a:r>
            <a:endParaRPr lang="zh-CN" altLang="en-US"/>
          </a:p>
        </p:txBody>
      </p:sp>
      <p:sp>
        <p:nvSpPr>
          <p:cNvPr id="35843" name="内容占位符 2">
            <a:extLst>
              <a:ext uri="{FF2B5EF4-FFF2-40B4-BE49-F238E27FC236}">
                <a16:creationId xmlns:a16="http://schemas.microsoft.com/office/drawing/2014/main" id="{5194DC48-A61A-491B-9728-F3FA21F4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Ravi Sethi</a:t>
            </a:r>
            <a:r>
              <a:rPr lang="zh-CN" altLang="en-US"/>
              <a:t>：计算机科学家，</a:t>
            </a:r>
            <a:r>
              <a:rPr lang="en-US" altLang="zh-CN"/>
              <a:t> Avaya Labs Research</a:t>
            </a:r>
            <a:r>
              <a:rPr lang="zh-CN" altLang="en-US"/>
              <a:t>主席，</a:t>
            </a:r>
            <a:r>
              <a:rPr lang="en-US" altLang="zh-CN"/>
              <a:t>Indian Institute of Technology, Kanpur</a:t>
            </a:r>
            <a:r>
              <a:rPr lang="zh-CN" altLang="en-US"/>
              <a:t>获本科学位，</a:t>
            </a:r>
            <a:r>
              <a:rPr lang="en-US" altLang="zh-CN"/>
              <a:t> Princeton University</a:t>
            </a:r>
            <a:r>
              <a:rPr lang="zh-CN" altLang="en-US"/>
              <a:t>获博士学位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21771-A239-4524-A5D5-B2FCE2DDA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844675"/>
            <a:ext cx="44545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033A99C-98E6-41A2-8437-E4EF03EB8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Jeffery D.Ullman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D722FCD-3B00-4FF7-95FF-BFA913CE6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zh-CN"/>
              <a:t>Jeffery D.Ullman是Gradiance公司的首席执行官和Standford大学 的Stanfordc</a:t>
            </a:r>
            <a:r>
              <a:rPr lang="en-US" altLang="zh-CN"/>
              <a:t> </a:t>
            </a:r>
            <a:r>
              <a:rPr lang="zh-CN" altLang="zh-CN"/>
              <a:t>W.</a:t>
            </a:r>
            <a:r>
              <a:rPr lang="en-US" altLang="zh-CN"/>
              <a:t> </a:t>
            </a:r>
            <a:r>
              <a:rPr lang="zh-CN" altLang="zh-CN"/>
              <a:t>Ascherman计算机科学（名誉退休）教授他的研究兴趣包括数据库理论、数据库集成、数据挖掘和利用信息基础软件的教育技术.他是美国国家工程院的院士,ACM会</a:t>
            </a:r>
            <a:r>
              <a:rPr lang="zh-CN" altLang="en-US"/>
              <a:t>士</a:t>
            </a:r>
            <a:r>
              <a:rPr lang="zh-CN" altLang="zh-CN"/>
              <a:t>,并且是 Karlstrom奖和Knuth奖的获得者。</a:t>
            </a:r>
          </a:p>
        </p:txBody>
      </p:sp>
      <p:pic>
        <p:nvPicPr>
          <p:cNvPr id="22532" name="Picture 4" descr="ullman">
            <a:extLst>
              <a:ext uri="{FF2B5EF4-FFF2-40B4-BE49-F238E27FC236}">
                <a16:creationId xmlns:a16="http://schemas.microsoft.com/office/drawing/2014/main" id="{C1445946-DABA-4D56-9EAA-38B543C8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341438"/>
            <a:ext cx="3128962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1674807-A4FC-43C0-9376-98928F40A40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87450" y="1700213"/>
            <a:ext cx="6491288" cy="1198562"/>
          </a:xfrm>
        </p:spPr>
        <p:txBody>
          <a:bodyPr/>
          <a:lstStyle/>
          <a:p>
            <a:pPr eaLnBrk="1" hangingPunct="1"/>
            <a:r>
              <a:rPr lang="zh-CN" altLang="zh-CN" sz="5400"/>
              <a:t>第一章 引论</a:t>
            </a:r>
          </a:p>
        </p:txBody>
      </p:sp>
      <p:graphicFrame>
        <p:nvGraphicFramePr>
          <p:cNvPr id="37891" name="Object 3">
            <a:hlinkClick r:id="" action="ppaction://ole?verb=1"/>
            <a:extLst>
              <a:ext uri="{FF2B5EF4-FFF2-40B4-BE49-F238E27FC236}">
                <a16:creationId xmlns:a16="http://schemas.microsoft.com/office/drawing/2014/main" id="{A05A5660-243D-46EB-AED6-595CAF9EB697}"/>
              </a:ext>
            </a:extLst>
          </p:cNvPr>
          <p:cNvGraphicFramePr>
            <a:graphicFrameLocks/>
          </p:cNvGraphicFramePr>
          <p:nvPr/>
        </p:nvGraphicFramePr>
        <p:xfrm>
          <a:off x="7456488" y="2997200"/>
          <a:ext cx="1219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r:id="rId3" imgW="2643188" imgH="4587875" progId="MS_ClipArt_Gallery.2">
                  <p:embed/>
                </p:oleObj>
              </mc:Choice>
              <mc:Fallback>
                <p:oleObj r:id="rId3" imgW="2643188" imgH="4587875" progId="MS_ClipArt_Gallery.2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2997200"/>
                        <a:ext cx="12192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" name="Rectangle 4">
            <a:extLst>
              <a:ext uri="{FF2B5EF4-FFF2-40B4-BE49-F238E27FC236}">
                <a16:creationId xmlns:a16="http://schemas.microsoft.com/office/drawing/2014/main" id="{798A2F71-490D-4F5A-ABC3-73D0AF253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357563"/>
            <a:ext cx="7451725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楷体_GB2312"/>
              </a:rPr>
              <a:t>重点：</a:t>
            </a:r>
            <a:r>
              <a:rPr lang="zh-CN" altLang="en-US" sz="2400">
                <a:latin typeface="仿宋_GB2312"/>
                <a:ea typeface="仿宋_GB2312"/>
                <a:cs typeface="仿宋_GB2312"/>
              </a:rPr>
              <a:t>教学目的，教学要求，学习方法，课程的基本内容，编译系统的结构，编译程序的生成。 </a:t>
            </a:r>
            <a:endParaRPr lang="en-US" altLang="zh-CN" sz="2400">
              <a:latin typeface="仿宋_GB2312"/>
              <a:ea typeface="仿宋_GB2312"/>
              <a:cs typeface="仿宋_GB2312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楷体_GB2312"/>
              </a:rPr>
              <a:t>难点：</a:t>
            </a:r>
            <a:r>
              <a:rPr lang="zh-CN" altLang="en-US" sz="2400">
                <a:latin typeface="仿宋_GB2312"/>
                <a:ea typeface="仿宋_GB2312"/>
                <a:cs typeface="仿宋_GB2312"/>
              </a:rPr>
              <a:t>编译程序的生成。</a:t>
            </a:r>
            <a:r>
              <a:rPr lang="zh-CN" altLang="en-US" sz="2400" b="0">
                <a:latin typeface="仿宋_GB2312"/>
                <a:ea typeface="仿宋_GB2312"/>
                <a:cs typeface="仿宋_GB2312"/>
              </a:rPr>
              <a:t> </a:t>
            </a:r>
            <a:endParaRPr lang="en-US" altLang="zh-CN" sz="2400" b="0">
              <a:latin typeface="仿宋_GB2312"/>
              <a:ea typeface="仿宋_GB2312"/>
              <a:cs typeface="仿宋_GB2312"/>
            </a:endParaRPr>
          </a:p>
        </p:txBody>
      </p:sp>
      <p:grpSp>
        <p:nvGrpSpPr>
          <p:cNvPr id="37893" name="Group 5">
            <a:extLst>
              <a:ext uri="{FF2B5EF4-FFF2-40B4-BE49-F238E27FC236}">
                <a16:creationId xmlns:a16="http://schemas.microsoft.com/office/drawing/2014/main" id="{BADF3772-4530-43F4-BF1B-DD38412B100C}"/>
              </a:ext>
            </a:extLst>
          </p:cNvPr>
          <p:cNvGrpSpPr>
            <a:grpSpLocks/>
          </p:cNvGrpSpPr>
          <p:nvPr/>
        </p:nvGrpSpPr>
        <p:grpSpPr bwMode="auto">
          <a:xfrm>
            <a:off x="0" y="115888"/>
            <a:ext cx="8999538" cy="1152525"/>
            <a:chOff x="0" y="0"/>
            <a:chExt cx="5669" cy="726"/>
          </a:xfrm>
        </p:grpSpPr>
        <p:pic>
          <p:nvPicPr>
            <p:cNvPr id="37896" name="Picture 6">
              <a:extLst>
                <a:ext uri="{FF2B5EF4-FFF2-40B4-BE49-F238E27FC236}">
                  <a16:creationId xmlns:a16="http://schemas.microsoft.com/office/drawing/2014/main" id="{D312E7A7-A483-4155-BFEF-79DAB91F2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1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7897" name="Object 7">
              <a:extLst>
                <a:ext uri="{FF2B5EF4-FFF2-40B4-BE49-F238E27FC236}">
                  <a16:creationId xmlns:a16="http://schemas.microsoft.com/office/drawing/2014/main" id="{39B2FCC7-409A-4101-B570-38A69FEDE5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1" y="0"/>
            <a:ext cx="748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0" r:id="rId6" imgW="3304762" imgH="2809524" progId="MSPhotoEd.3">
                    <p:embed/>
                  </p:oleObj>
                </mc:Choice>
                <mc:Fallback>
                  <p:oleObj r:id="rId6" imgW="3304762" imgH="2809524" progId="MSPhotoEd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0"/>
                          <a:ext cx="748" cy="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8" name="Rectangle 8">
              <a:extLst>
                <a:ext uri="{FF2B5EF4-FFF2-40B4-BE49-F238E27FC236}">
                  <a16:creationId xmlns:a16="http://schemas.microsoft.com/office/drawing/2014/main" id="{821C0E6B-5426-4A4D-9056-4DEE1AE94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" y="46"/>
              <a:ext cx="3720" cy="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 i="1">
                  <a:latin typeface="Times New Roman" panose="02020603050405020304" pitchFamily="18" charset="0"/>
                  <a:ea typeface="华文隶书" panose="02010800040101010101" pitchFamily="2" charset="-122"/>
                </a:rPr>
                <a:t>School of Computer Science &amp; Technology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 i="1">
                  <a:latin typeface="Times New Roman" panose="02020603050405020304" pitchFamily="18" charset="0"/>
                  <a:ea typeface="华文隶书" panose="02010800040101010101" pitchFamily="2" charset="-122"/>
                </a:rPr>
                <a:t> Harbin Institute of Technology</a:t>
              </a:r>
            </a:p>
          </p:txBody>
        </p:sp>
      </p:grpSp>
      <p:sp>
        <p:nvSpPr>
          <p:cNvPr id="37894" name="日期占位符 3">
            <a:extLst>
              <a:ext uri="{FF2B5EF4-FFF2-40B4-BE49-F238E27FC236}">
                <a16:creationId xmlns:a16="http://schemas.microsoft.com/office/drawing/2014/main" id="{00717C88-E608-4F5F-B29C-89A90B876B5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C4FF6A4-DD0F-43C2-B53E-9BCFCB81E63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5" name="灯片编号占位符 5">
            <a:extLst>
              <a:ext uri="{FF2B5EF4-FFF2-40B4-BE49-F238E27FC236}">
                <a16:creationId xmlns:a16="http://schemas.microsoft.com/office/drawing/2014/main" id="{66652236-A5AD-40EF-A934-DDAC659A9A4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4B27771-CD33-4127-BF5E-6C839F5FF43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>
            <a:extLst>
              <a:ext uri="{FF2B5EF4-FFF2-40B4-BE49-F238E27FC236}">
                <a16:creationId xmlns:a16="http://schemas.microsoft.com/office/drawing/2014/main" id="{90E3D418-D1FE-4C8E-B8AA-8523136A8A7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9A5A893-3851-4291-8CD6-2881853A6B64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5" name="灯片编号占位符 5">
            <a:extLst>
              <a:ext uri="{FF2B5EF4-FFF2-40B4-BE49-F238E27FC236}">
                <a16:creationId xmlns:a16="http://schemas.microsoft.com/office/drawing/2014/main" id="{7B6D763C-5A60-484D-AD86-555CC707BF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1059AB7-A132-4ED6-9CAB-293DCFEFB37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089BD6E5-3029-4183-888A-632C84B9DF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1575" y="333375"/>
            <a:ext cx="7793038" cy="766763"/>
          </a:xfrm>
        </p:spPr>
        <p:txBody>
          <a:bodyPr anchor="ctr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第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章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>
                <a:latin typeface="Times New Roman" panose="02020603050405020304" pitchFamily="18" charset="0"/>
              </a:rPr>
              <a:t>引论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F878846A-90F9-4F5B-B94B-D28584493E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7525" y="1700213"/>
            <a:ext cx="8231188" cy="4681537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1.1 </a:t>
            </a:r>
            <a:r>
              <a:rPr lang="zh-CN" altLang="en-US">
                <a:latin typeface="Times New Roman" panose="02020603050405020304" pitchFamily="18" charset="0"/>
              </a:rPr>
              <a:t>程序设计语言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1.3 </a:t>
            </a:r>
            <a:r>
              <a:rPr lang="zh-CN" altLang="en-US">
                <a:latin typeface="Times New Roman" panose="02020603050405020304" pitchFamily="18" charset="0"/>
              </a:rPr>
              <a:t>编译程序的总体结构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1.4 </a:t>
            </a:r>
            <a:r>
              <a:rPr lang="zh-CN" altLang="en-US">
                <a:latin typeface="Times New Roman" panose="02020603050405020304" pitchFamily="18" charset="0"/>
              </a:rPr>
              <a:t>编译程序的组织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1.5 </a:t>
            </a:r>
            <a:r>
              <a:rPr lang="zh-CN" altLang="en-US">
                <a:latin typeface="Times New Roman" panose="02020603050405020304" pitchFamily="18" charset="0"/>
              </a:rPr>
              <a:t>编译程序的生成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1.6 </a:t>
            </a:r>
            <a:r>
              <a:rPr lang="zh-CN" altLang="en-US">
                <a:latin typeface="Times New Roman" panose="02020603050405020304" pitchFamily="18" charset="0"/>
              </a:rPr>
              <a:t>本章小结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>
            <a:extLst>
              <a:ext uri="{FF2B5EF4-FFF2-40B4-BE49-F238E27FC236}">
                <a16:creationId xmlns:a16="http://schemas.microsoft.com/office/drawing/2014/main" id="{F00AA9FD-A8E4-4F6E-8F5E-01BB5E90D7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756A8B1-E354-4FB2-823E-4C401090F2EA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9" name="灯片编号占位符 5">
            <a:extLst>
              <a:ext uri="{FF2B5EF4-FFF2-40B4-BE49-F238E27FC236}">
                <a16:creationId xmlns:a16="http://schemas.microsoft.com/office/drawing/2014/main" id="{52A418B7-1A0A-4A03-8034-BA2FE2EDCF3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A9B0169-91E5-48C9-91EC-F747813CC918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9D3FF14D-15E8-4F1F-A169-1DBF1BFCCA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501650"/>
            <a:ext cx="6088062" cy="4794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1.1  </a:t>
            </a:r>
            <a:r>
              <a:rPr lang="zh-CN" altLang="en-US">
                <a:latin typeface="Times New Roman" panose="02020603050405020304" pitchFamily="18" charset="0"/>
              </a:rPr>
              <a:t>程序设计语言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729B6189-F1F3-4A8B-81A5-FFC235F9B6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557338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>
                <a:latin typeface="Times New Roman" panose="02020603050405020304" pitchFamily="18" charset="0"/>
              </a:rPr>
              <a:t>机器语言</a:t>
            </a:r>
            <a:r>
              <a:rPr lang="en-US" altLang="zh-CN" sz="3600">
                <a:latin typeface="Times New Roman" panose="02020603050405020304" pitchFamily="18" charset="0"/>
              </a:rPr>
              <a:t>(Machine Language)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600">
                <a:latin typeface="Times New Roman" panose="02020603050405020304" pitchFamily="18" charset="0"/>
              </a:rPr>
              <a:t>每一个具体的计算机系统都具有自己的指令系统</a:t>
            </a:r>
            <a:endParaRPr lang="en-US" altLang="zh-CN" sz="360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3600">
                <a:latin typeface="Times New Roman" panose="02020603050405020304" pitchFamily="18" charset="0"/>
              </a:rPr>
              <a:t>以</a:t>
            </a:r>
            <a:r>
              <a:rPr lang="en-US" altLang="zh-CN" sz="3600">
                <a:latin typeface="Times New Roman" panose="02020603050405020304" pitchFamily="18" charset="0"/>
              </a:rPr>
              <a:t>0,1</a:t>
            </a:r>
            <a:r>
              <a:rPr lang="zh-CN" altLang="en-US" sz="3600">
                <a:latin typeface="Times New Roman" panose="02020603050405020304" pitchFamily="18" charset="0"/>
              </a:rPr>
              <a:t>代码表示的机器指令所构成的语言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3606E1D-6F3D-40D0-9854-B9985020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1268413"/>
            <a:ext cx="5543550" cy="5400675"/>
          </a:xfrm>
          <a:prstGeom prst="wedgeRoundRectCallout">
            <a:avLst>
              <a:gd name="adj1" fmla="val -67639"/>
              <a:gd name="adj2" fmla="val -33861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1000 0010 1011 0001 0101 (B82B15)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1110 1101 1000 (8ED8)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1010 0001 0000 0000 0000 0000 (A10000)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1011 0001 1110 0000 0010 0000 0000 (8B1E0200)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1001 0000 0000 0000 0000 (B90000)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0000 0011 1100 1000 (03C8)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0000 0011 1100 1011 (03CB)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1011 0000 1110 0000 0100 0000 0000 (8B0E0400)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1000 0000 0000 0100 1100 (B8004C)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1100 1101 0010 0001 (CD21)</a:t>
            </a:r>
          </a:p>
        </p:txBody>
      </p:sp>
      <p:pic>
        <p:nvPicPr>
          <p:cNvPr id="39945" name="Picture 9" descr="https://pic1.zhimg.com/v2-6e4e2ac588eb7081d4a3504ab969a985_r.jpg?source=1940ef5c">
            <a:extLst>
              <a:ext uri="{FF2B5EF4-FFF2-40B4-BE49-F238E27FC236}">
                <a16:creationId xmlns:a16="http://schemas.microsoft.com/office/drawing/2014/main" id="{E86B4A3B-314C-4CCB-A493-268C62A9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566988"/>
            <a:ext cx="5908675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  <p:bldP spid="9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>
            <a:extLst>
              <a:ext uri="{FF2B5EF4-FFF2-40B4-BE49-F238E27FC236}">
                <a16:creationId xmlns:a16="http://schemas.microsoft.com/office/drawing/2014/main" id="{E5DDB4E5-A9D1-4004-AD9D-2A66AB06CD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A452143-4C1E-480B-99AA-3613426362C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3" name="灯片编号占位符 5">
            <a:extLst>
              <a:ext uri="{FF2B5EF4-FFF2-40B4-BE49-F238E27FC236}">
                <a16:creationId xmlns:a16="http://schemas.microsoft.com/office/drawing/2014/main" id="{9C5EFD93-0216-429F-BC6E-40C1DB672E1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40580AF-788F-44F4-96BC-3E198254B96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05B8CECE-BAFD-4564-A539-C9DEF861E3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501650"/>
            <a:ext cx="6088062" cy="4794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1.1  </a:t>
            </a:r>
            <a:r>
              <a:rPr lang="zh-CN" altLang="en-US">
                <a:latin typeface="Times New Roman" panose="02020603050405020304" pitchFamily="18" charset="0"/>
              </a:rPr>
              <a:t>程序设计语言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3647AC67-5CE1-4154-8F5D-2E50E2FAA12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557338"/>
            <a:ext cx="82296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>
                <a:latin typeface="Times New Roman" panose="02020603050405020304" pitchFamily="18" charset="0"/>
              </a:rPr>
              <a:t>汇编语言</a:t>
            </a:r>
            <a:r>
              <a:rPr lang="en-US" altLang="zh-CN" sz="3600">
                <a:latin typeface="Times New Roman" panose="02020603050405020304" pitchFamily="18" charset="0"/>
              </a:rPr>
              <a:t>(Assemble Language)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3600">
                <a:latin typeface="Times New Roman" panose="02020603050405020304" pitchFamily="18" charset="0"/>
              </a:rPr>
              <a:t>适当的助记符来表示指令中的操作和操作数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4DFDB2-7444-4079-A9E6-69EFA1C58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595313"/>
            <a:ext cx="3671887" cy="5834062"/>
          </a:xfrm>
          <a:prstGeom prst="wedgeRoundRectCallout">
            <a:avLst>
              <a:gd name="adj1" fmla="val -56727"/>
              <a:gd name="adj2" fmla="val -29597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assume cs:code, ds:data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data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dw 1234h,5678h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data ends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code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start:	mov ax, 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ds, ax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   	mov ax, ds:[0]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bx, ds:[2]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cx,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add cx, ax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add cx, bx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ds:[4], cx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ax, 4c00h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int 21h  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code ends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end start 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74CB673-34C2-432E-9527-7D85488C5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95313"/>
            <a:ext cx="4591050" cy="5400675"/>
          </a:xfrm>
          <a:prstGeom prst="wedgeRoundRectCallout">
            <a:avLst>
              <a:gd name="adj1" fmla="val -50384"/>
              <a:gd name="adj2" fmla="val -29694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1000 0010 1011 0001 0101 (B82B15)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1110 1101 1000 (8ED8)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1010 0001 0000 0000 0000 0000 (A10000)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1011 0001 1110 0000 0010 0000 0000 (8B1E0200)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1001 0000 0000 0000 0000 (B90000)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0000 0011 1100 1000 (03C8)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0000 0011 1100 1011 (03CB)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1000 1011 0000 1110 0000 0100 0000 0000 (8B0E0400)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1011 1000 0000 0000 0100 1100 (B8004C)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1100 1101 0010 0001 (CD21)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3C1423-559E-4A97-A891-4577131CF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68413"/>
            <a:ext cx="3303587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  <p:bldP spid="8" grpId="0" animBg="1"/>
      <p:bldP spid="7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3">
            <a:extLst>
              <a:ext uri="{FF2B5EF4-FFF2-40B4-BE49-F238E27FC236}">
                <a16:creationId xmlns:a16="http://schemas.microsoft.com/office/drawing/2014/main" id="{4D27DC1D-D293-4883-8B5A-179DE94F5C7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9A2B07A-E54E-4FBC-904E-C983784E1458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7" name="灯片编号占位符 5">
            <a:extLst>
              <a:ext uri="{FF2B5EF4-FFF2-40B4-BE49-F238E27FC236}">
                <a16:creationId xmlns:a16="http://schemas.microsoft.com/office/drawing/2014/main" id="{A49FC334-08A7-492A-B731-EBBDE98005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3A099C1-13EE-4DD4-8CBD-EDB0F33DD73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2F3E291D-9EAD-4818-B6F0-1E0AA56380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501650"/>
            <a:ext cx="6088062" cy="4794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1.1  </a:t>
            </a:r>
            <a:r>
              <a:rPr lang="zh-CN" altLang="en-US">
                <a:latin typeface="Times New Roman" panose="02020603050405020304" pitchFamily="18" charset="0"/>
              </a:rPr>
              <a:t>程序设计语言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A824D623-B3CF-441A-A5C5-F969285412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229600" cy="4572000"/>
          </a:xfrm>
        </p:spPr>
        <p:txBody>
          <a:bodyPr/>
          <a:lstStyle/>
          <a:p>
            <a:pPr eaLnBrk="1" hangingPunct="1"/>
            <a:r>
              <a:rPr lang="zh-CN" altLang="en-US" sz="3600">
                <a:latin typeface="Times New Roman" panose="02020603050405020304" pitchFamily="18" charset="0"/>
              </a:rPr>
              <a:t>高级语言</a:t>
            </a:r>
            <a:r>
              <a:rPr lang="en-US" altLang="zh-CN" sz="3600">
                <a:latin typeface="Times New Roman" panose="02020603050405020304" pitchFamily="18" charset="0"/>
              </a:rPr>
              <a:t>(High Level Language)</a:t>
            </a:r>
          </a:p>
          <a:p>
            <a:pPr lvl="1" eaLnBrk="1" hangingPunct="1"/>
            <a:r>
              <a:rPr lang="zh-CN" altLang="en-US" sz="3600">
                <a:latin typeface="Times New Roman" panose="02020603050405020304" pitchFamily="18" charset="0"/>
              </a:rPr>
              <a:t>其表示方法更接近于待解问题的表示方法</a:t>
            </a:r>
          </a:p>
          <a:p>
            <a:pPr lvl="1" eaLnBrk="1" hangingPunct="1"/>
            <a:r>
              <a:rPr lang="zh-CN" altLang="en-US" sz="3600">
                <a:latin typeface="Times New Roman" panose="02020603050405020304" pitchFamily="18" charset="0"/>
              </a:rPr>
              <a:t>定义数据、描述运算、控制流程、传输数据</a:t>
            </a:r>
          </a:p>
          <a:p>
            <a:pPr lvl="1" eaLnBrk="1" hangingPunct="1"/>
            <a:r>
              <a:rPr lang="zh-CN" altLang="en-US" sz="3600">
                <a:latin typeface="Times New Roman" panose="02020603050405020304" pitchFamily="18" charset="0"/>
              </a:rPr>
              <a:t>如：</a:t>
            </a:r>
            <a:r>
              <a:rPr lang="en-US" altLang="zh-CN" sz="3600">
                <a:latin typeface="Times New Roman" panose="02020603050405020304" pitchFamily="18" charset="0"/>
              </a:rPr>
              <a:t>C</a:t>
            </a:r>
            <a:r>
              <a:rPr lang="zh-CN" altLang="en-US" sz="3600">
                <a:latin typeface="Times New Roman" panose="02020603050405020304" pitchFamily="18" charset="0"/>
              </a:rPr>
              <a:t>、</a:t>
            </a:r>
            <a:r>
              <a:rPr lang="en-US" altLang="zh-CN" sz="3600">
                <a:latin typeface="Times New Roman" panose="02020603050405020304" pitchFamily="18" charset="0"/>
              </a:rPr>
              <a:t>FORTRAN</a:t>
            </a:r>
            <a:r>
              <a:rPr lang="zh-CN" altLang="en-US" sz="3600">
                <a:latin typeface="Times New Roman" panose="02020603050405020304" pitchFamily="18" charset="0"/>
              </a:rPr>
              <a:t>、</a:t>
            </a:r>
            <a:r>
              <a:rPr lang="en-US" altLang="zh-CN" sz="3600">
                <a:latin typeface="Times New Roman" panose="02020603050405020304" pitchFamily="18" charset="0"/>
              </a:rPr>
              <a:t>PASCAL</a:t>
            </a:r>
            <a:r>
              <a:rPr lang="zh-CN" altLang="en-US" sz="3600">
                <a:latin typeface="Times New Roman" panose="02020603050405020304" pitchFamily="18" charset="0"/>
              </a:rPr>
              <a:t>、</a:t>
            </a:r>
            <a:r>
              <a:rPr lang="en-US" altLang="zh-CN" sz="3600">
                <a:latin typeface="Times New Roman" panose="02020603050405020304" pitchFamily="18" charset="0"/>
              </a:rPr>
              <a:t>C++</a:t>
            </a:r>
            <a:r>
              <a:rPr lang="zh-CN" altLang="en-US" sz="3600">
                <a:latin typeface="Times New Roman" panose="02020603050405020304" pitchFamily="18" charset="0"/>
              </a:rPr>
              <a:t>、</a:t>
            </a:r>
            <a:r>
              <a:rPr lang="en-US" altLang="zh-CN" sz="3600">
                <a:latin typeface="Times New Roman" panose="02020603050405020304" pitchFamily="18" charset="0"/>
              </a:rPr>
              <a:t>JAVA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7D2A3F0-5801-41B8-A3BA-0C6836C6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1773238"/>
            <a:ext cx="3527425" cy="3311525"/>
          </a:xfrm>
          <a:prstGeom prst="wedgeRoundRectCallout">
            <a:avLst>
              <a:gd name="adj1" fmla="val -57454"/>
              <a:gd name="adj2" fmla="val -35565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int main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{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	int a,b,c;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	a=1234h;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	b=5678h;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	c=a+b;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} 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86169798-94BB-4DA2-88D6-BD2F3CC31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95313"/>
            <a:ext cx="3671887" cy="5834062"/>
          </a:xfrm>
          <a:prstGeom prst="wedgeRoundRectCallout">
            <a:avLst>
              <a:gd name="adj1" fmla="val -50597"/>
              <a:gd name="adj2" fmla="val -28634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assume cs:code, ds:data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data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dw 1234h,5678h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data ends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code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start:	mov ax, 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ds, ax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   	mov ax, ds:[0]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bx, ds:[2]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cx, 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add cx, ax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add cx, bx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ds:[4], cx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mov ax, 4c00h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	int 21h  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code ends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end start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5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5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5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5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build="p" autoUpdateAnimBg="0"/>
      <p:bldP spid="8" grpId="0" animBg="1" autoUpdateAnimBg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A2124A8-159E-4882-BD5C-8B81C2CAC6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19250" y="381000"/>
            <a:ext cx="6196013" cy="600075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D772841-3089-4062-9E51-4514B06EE8B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84313"/>
            <a:ext cx="8458200" cy="3316287"/>
          </a:xfrm>
        </p:spPr>
        <p:txBody>
          <a:bodyPr lIns="92075" tIns="46038" rIns="92075" bIns="46038"/>
          <a:lstStyle/>
          <a:p>
            <a:pPr marL="0" indent="0" eaLnBrk="1" hangingPunct="1">
              <a:lnSpc>
                <a:spcPct val="120000"/>
              </a:lnSpc>
            </a:pPr>
            <a:r>
              <a:rPr lang="zh-CN" altLang="en-US" sz="3400">
                <a:latin typeface="Times New Roman" panose="02020603050405020304" pitchFamily="18" charset="0"/>
              </a:rPr>
              <a:t>翻译程序</a:t>
            </a:r>
            <a:r>
              <a:rPr lang="en-US" altLang="zh-CN" sz="3400">
                <a:latin typeface="Times New Roman" panose="02020603050405020304" pitchFamily="18" charset="0"/>
              </a:rPr>
              <a:t>(Translator)</a:t>
            </a:r>
          </a:p>
          <a:p>
            <a:pPr marL="0" indent="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3300">
                <a:latin typeface="Times New Roman" panose="02020603050405020304" pitchFamily="18" charset="0"/>
              </a:rPr>
              <a:t>将某一种语言描述的程序</a:t>
            </a:r>
            <a:r>
              <a:rPr lang="en-US" altLang="zh-CN" sz="3300">
                <a:latin typeface="Times New Roman" panose="02020603050405020304" pitchFamily="18" charset="0"/>
              </a:rPr>
              <a:t>(</a:t>
            </a:r>
            <a:r>
              <a:rPr lang="zh-CN" altLang="en-US" sz="3300">
                <a:latin typeface="Times New Roman" panose="02020603050405020304" pitchFamily="18" charset="0"/>
              </a:rPr>
              <a:t>源程序</a:t>
            </a:r>
            <a:r>
              <a:rPr lang="en-US" altLang="zh-CN" sz="3300">
                <a:latin typeface="Times New Roman" panose="02020603050405020304" pitchFamily="18" charset="0"/>
              </a:rPr>
              <a:t>——Source Program)</a:t>
            </a:r>
            <a:r>
              <a:rPr lang="zh-CN" altLang="en-US" sz="3300">
                <a:latin typeface="Times New Roman" panose="02020603050405020304" pitchFamily="18" charset="0"/>
              </a:rPr>
              <a:t>翻译成</a:t>
            </a:r>
            <a:r>
              <a:rPr lang="zh-CN" altLang="en-US" sz="3300">
                <a:solidFill>
                  <a:srgbClr val="FF0000"/>
                </a:solidFill>
                <a:latin typeface="Times New Roman" panose="02020603050405020304" pitchFamily="18" charset="0"/>
              </a:rPr>
              <a:t>等价的</a:t>
            </a:r>
            <a:r>
              <a:rPr lang="zh-CN" altLang="en-US" sz="3300">
                <a:latin typeface="Times New Roman" panose="02020603050405020304" pitchFamily="18" charset="0"/>
              </a:rPr>
              <a:t>另一种语言描述的程序</a:t>
            </a:r>
            <a:r>
              <a:rPr lang="en-US" altLang="zh-CN" sz="3300">
                <a:latin typeface="Times New Roman" panose="02020603050405020304" pitchFamily="18" charset="0"/>
              </a:rPr>
              <a:t>(</a:t>
            </a:r>
            <a:r>
              <a:rPr lang="zh-CN" altLang="en-US" sz="3300">
                <a:latin typeface="Times New Roman" panose="02020603050405020304" pitchFamily="18" charset="0"/>
              </a:rPr>
              <a:t>目标程序</a:t>
            </a:r>
            <a:r>
              <a:rPr lang="en-US" altLang="zh-CN" sz="3300">
                <a:latin typeface="Times New Roman" panose="02020603050405020304" pitchFamily="18" charset="0"/>
              </a:rPr>
              <a:t>——Object Program)</a:t>
            </a:r>
            <a:r>
              <a:rPr lang="zh-CN" altLang="en-US" sz="3300">
                <a:latin typeface="Times New Roman" panose="02020603050405020304" pitchFamily="18" charset="0"/>
              </a:rPr>
              <a:t>的程序。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553969C7-604C-44D0-96F9-88EEDE1B7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4806950"/>
            <a:ext cx="2208213" cy="9017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</a:rPr>
              <a:t>翻译程序</a:t>
            </a:r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54A4709E-0EE1-4AC6-9DF6-25010405D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257800"/>
            <a:ext cx="838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78B34344-9B91-49C5-8E14-E1A05CB37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257800"/>
            <a:ext cx="11430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9942B97B-44DA-43BA-BE9E-1F879DC1E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953000"/>
            <a:ext cx="1419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源程序</a:t>
            </a:r>
          </a:p>
        </p:txBody>
      </p:sp>
      <p:sp>
        <p:nvSpPr>
          <p:cNvPr id="29704" name="Rectangle 8">
            <a:extLst>
              <a:ext uri="{FF2B5EF4-FFF2-40B4-BE49-F238E27FC236}">
                <a16:creationId xmlns:a16="http://schemas.microsoft.com/office/drawing/2014/main" id="{9B24232A-2904-45E2-B8EA-C3F8BCD81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5043488"/>
            <a:ext cx="1768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目标程序</a:t>
            </a:r>
          </a:p>
        </p:txBody>
      </p:sp>
      <p:sp>
        <p:nvSpPr>
          <p:cNvPr id="29705" name="Rectangle 9">
            <a:extLst>
              <a:ext uri="{FF2B5EF4-FFF2-40B4-BE49-F238E27FC236}">
                <a16:creationId xmlns:a16="http://schemas.microsoft.com/office/drawing/2014/main" id="{D7C5F08C-C1F4-429D-A6A2-101DB3A22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562600"/>
            <a:ext cx="187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(*.C / *.PAS)</a:t>
            </a:r>
          </a:p>
        </p:txBody>
      </p:sp>
      <p:sp>
        <p:nvSpPr>
          <p:cNvPr id="29706" name="Rectangle 10">
            <a:extLst>
              <a:ext uri="{FF2B5EF4-FFF2-40B4-BE49-F238E27FC236}">
                <a16:creationId xmlns:a16="http://schemas.microsoft.com/office/drawing/2014/main" id="{7132DDE2-ACC4-4872-9E31-68497871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562600"/>
            <a:ext cx="2300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(*.OBJ / *.EXE)</a:t>
            </a:r>
          </a:p>
        </p:txBody>
      </p:sp>
      <p:sp>
        <p:nvSpPr>
          <p:cNvPr id="43019" name="日期占位符 3">
            <a:extLst>
              <a:ext uri="{FF2B5EF4-FFF2-40B4-BE49-F238E27FC236}">
                <a16:creationId xmlns:a16="http://schemas.microsoft.com/office/drawing/2014/main" id="{86080B95-5FF6-42E0-9CBD-83763E340B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D585E80-E566-4930-B8EF-62427754D1BA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20" name="灯片编号占位符 5">
            <a:extLst>
              <a:ext uri="{FF2B5EF4-FFF2-40B4-BE49-F238E27FC236}">
                <a16:creationId xmlns:a16="http://schemas.microsoft.com/office/drawing/2014/main" id="{0AF554B6-78DF-4558-9436-FC748820C8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8869A9F-B864-47FC-B2D3-F30B20918A4C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  <p:bldP spid="29700" grpId="0" animBg="1" autoUpdateAnimBg="0"/>
      <p:bldP spid="29703" grpId="0" autoUpdateAnimBg="0"/>
      <p:bldP spid="29704" grpId="0" autoUpdateAnimBg="0"/>
      <p:bldP spid="29705" grpId="0" autoUpdateAnimBg="0"/>
      <p:bldP spid="2970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BE9A5A2-9A1E-457D-B879-98254F50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30213"/>
            <a:ext cx="6734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基础理论的重要性</a:t>
            </a:r>
            <a:endParaRPr lang="en-US" altLang="zh-CN" sz="4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A204480-6F46-4885-A47F-AF6905604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8054975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计算机内功的修炼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数学基础的积累（尤其是概率和统计）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数据结构和算法基础的积累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计算理论基础的积累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72" name="日期占位符 3">
            <a:extLst>
              <a:ext uri="{FF2B5EF4-FFF2-40B4-BE49-F238E27FC236}">
                <a16:creationId xmlns:a16="http://schemas.microsoft.com/office/drawing/2014/main" id="{DAA2F6EC-46E1-4357-B892-7C6A8ECF4C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DF261B9-2D98-42C3-B881-0C53D2AF660D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173" name="灯片编号占位符 4">
            <a:extLst>
              <a:ext uri="{FF2B5EF4-FFF2-40B4-BE49-F238E27FC236}">
                <a16:creationId xmlns:a16="http://schemas.microsoft.com/office/drawing/2014/main" id="{2B8B0D1E-F6ED-46BD-8E24-768C8F7B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53FFB35-690C-46B0-9D80-B1D87BACE539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174" name="圆角矩形标注 5">
            <a:extLst>
              <a:ext uri="{FF2B5EF4-FFF2-40B4-BE49-F238E27FC236}">
                <a16:creationId xmlns:a16="http://schemas.microsoft.com/office/drawing/2014/main" id="{8D258075-7097-4F95-9040-E85DACBE6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349500"/>
            <a:ext cx="2303462" cy="1295400"/>
          </a:xfrm>
          <a:prstGeom prst="wedgeRoundRectCallout">
            <a:avLst>
              <a:gd name="adj1" fmla="val -59907"/>
              <a:gd name="adj2" fmla="val -33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FF0000"/>
                </a:solidFill>
                <a:ea typeface="宋体" panose="02010600030101010101" pitchFamily="2" charset="-122"/>
              </a:rPr>
              <a:t>在此基础上寻找某一个点作为突破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BC9C96-FBEE-42D9-9CAB-EE61B27F8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962150"/>
            <a:ext cx="260191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6DD28E-7FBD-471D-A885-678DD3BC9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3" y="1925638"/>
            <a:ext cx="2676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0251DA-9FFC-463E-9668-39A171739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989138"/>
            <a:ext cx="25495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EF45EA2-A787-40DD-8A1F-BC7B4B2F27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19250" y="381000"/>
            <a:ext cx="6196013" cy="600075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F3DE416-E5D5-4494-9D1F-E1DB4EAF92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484313"/>
            <a:ext cx="8458200" cy="3316287"/>
          </a:xfrm>
        </p:spPr>
        <p:txBody>
          <a:bodyPr lIns="92075" tIns="46038" rIns="92075" bIns="46038"/>
          <a:lstStyle/>
          <a:p>
            <a:pPr marL="0" indent="0" eaLnBrk="1" hangingPunct="1">
              <a:lnSpc>
                <a:spcPct val="120000"/>
              </a:lnSpc>
            </a:pPr>
            <a:r>
              <a:rPr lang="zh-CN" altLang="en-US" sz="3400">
                <a:latin typeface="Times New Roman" panose="02020603050405020304" pitchFamily="18" charset="0"/>
              </a:rPr>
              <a:t>翻译程序</a:t>
            </a:r>
            <a:r>
              <a:rPr lang="en-US" altLang="zh-CN" sz="3400">
                <a:latin typeface="Times New Roman" panose="02020603050405020304" pitchFamily="18" charset="0"/>
              </a:rPr>
              <a:t>(Translator)</a:t>
            </a:r>
          </a:p>
          <a:p>
            <a:pPr marL="400050" lvl="1" indent="0" eaLnBrk="1" hangingPunct="1">
              <a:lnSpc>
                <a:spcPct val="120000"/>
              </a:lnSpc>
            </a:pPr>
            <a:r>
              <a:rPr lang="zh-CN" altLang="en-US" sz="3000">
                <a:latin typeface="Times New Roman" panose="02020603050405020304" pitchFamily="18" charset="0"/>
              </a:rPr>
              <a:t>解释程序</a:t>
            </a:r>
            <a:endParaRPr lang="en-US" altLang="zh-CN" sz="3000">
              <a:latin typeface="Times New Roman" panose="02020603050405020304" pitchFamily="18" charset="0"/>
            </a:endParaRPr>
          </a:p>
          <a:p>
            <a:pPr marL="400050" lvl="1" indent="0" eaLnBrk="1" hangingPunct="1">
              <a:lnSpc>
                <a:spcPct val="120000"/>
              </a:lnSpc>
            </a:pPr>
            <a:r>
              <a:rPr lang="zh-CN" altLang="en-US" sz="3000">
                <a:latin typeface="Times New Roman" panose="02020603050405020304" pitchFamily="18" charset="0"/>
              </a:rPr>
              <a:t>编译程序</a:t>
            </a:r>
            <a:endParaRPr lang="en-US" altLang="zh-CN" sz="3000">
              <a:latin typeface="Times New Roman" panose="02020603050405020304" pitchFamily="18" charset="0"/>
            </a:endParaRPr>
          </a:p>
        </p:txBody>
      </p:sp>
      <p:sp>
        <p:nvSpPr>
          <p:cNvPr id="44036" name="日期占位符 3">
            <a:extLst>
              <a:ext uri="{FF2B5EF4-FFF2-40B4-BE49-F238E27FC236}">
                <a16:creationId xmlns:a16="http://schemas.microsoft.com/office/drawing/2014/main" id="{1788A5BE-5E5F-46B5-8BCE-F34E8872008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2A711-BECA-434D-A600-663D1F3C3FC9}" type="datetime1">
              <a:rPr lang="zh-CN" altLang="en-US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灯片编号占位符 5">
            <a:extLst>
              <a:ext uri="{FF2B5EF4-FFF2-40B4-BE49-F238E27FC236}">
                <a16:creationId xmlns:a16="http://schemas.microsoft.com/office/drawing/2014/main" id="{31F21220-829C-4BE4-83D1-2260D00EF5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CA94C30-35F7-43E9-A6AB-F350E22A6F42}" type="slidenum">
              <a:rPr lang="en-US" altLang="zh-CN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>
            <a:extLst>
              <a:ext uri="{FF2B5EF4-FFF2-40B4-BE49-F238E27FC236}">
                <a16:creationId xmlns:a16="http://schemas.microsoft.com/office/drawing/2014/main" id="{34D893A1-64B9-4642-AEDF-7CCC8CC5388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696F0EE-4EE5-4E1D-AE83-9B63D70C6552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灯片编号占位符 5">
            <a:extLst>
              <a:ext uri="{FF2B5EF4-FFF2-40B4-BE49-F238E27FC236}">
                <a16:creationId xmlns:a16="http://schemas.microsoft.com/office/drawing/2014/main" id="{C2A79AFF-1C48-4C09-AFFD-2A4DCC4BE70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74D4623-9FBA-4617-A59B-7AC56DE740D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8861485C-740C-4284-8D93-AFF3EF4C59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0925" y="404813"/>
            <a:ext cx="6834188" cy="762000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D23A24D3-E38B-44A7-8A6A-8A32E80207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484313"/>
            <a:ext cx="8486775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解释程序</a:t>
            </a:r>
            <a:r>
              <a:rPr lang="en-US" altLang="zh-CN">
                <a:latin typeface="Times New Roman" panose="02020603050405020304" pitchFamily="18" charset="0"/>
              </a:rPr>
              <a:t>(Interpreter)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边解释边执行：不断读取源程序的语句，解释语句，读取此语句需要的数据，根据执行结果读取下一条语句，继续解释执行，直到返回结果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类似于自然语言翻译的同声传译</a:t>
            </a:r>
          </a:p>
        </p:txBody>
      </p:sp>
      <p:sp>
        <p:nvSpPr>
          <p:cNvPr id="30726" name="Text Box 4">
            <a:extLst>
              <a:ext uri="{FF2B5EF4-FFF2-40B4-BE49-F238E27FC236}">
                <a16:creationId xmlns:a16="http://schemas.microsoft.com/office/drawing/2014/main" id="{91CC1CC8-56D8-46BA-93F3-CCD6D6277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84800"/>
            <a:ext cx="1179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latin typeface="Times New Roman" panose="02020603050405020304" pitchFamily="18" charset="0"/>
              </a:rPr>
              <a:t>源程序</a:t>
            </a:r>
            <a:endParaRPr lang="zh-CN" altLang="en-US" sz="2400" b="0">
              <a:latin typeface="Times New Roman" panose="02020603050405020304" pitchFamily="18" charset="0"/>
            </a:endParaRPr>
          </a:p>
        </p:txBody>
      </p:sp>
      <p:cxnSp>
        <p:nvCxnSpPr>
          <p:cNvPr id="30727" name="AutoShape 5">
            <a:extLst>
              <a:ext uri="{FF2B5EF4-FFF2-40B4-BE49-F238E27FC236}">
                <a16:creationId xmlns:a16="http://schemas.microsoft.com/office/drawing/2014/main" id="{40E1015C-CF9B-4817-A497-E0FBC1D0E864}"/>
              </a:ext>
            </a:extLst>
          </p:cNvPr>
          <p:cNvCxnSpPr>
            <a:cxnSpLocks noChangeShapeType="1"/>
            <a:stCxn id="30726" idx="3"/>
          </p:cNvCxnSpPr>
          <p:nvPr/>
        </p:nvCxnSpPr>
        <p:spPr bwMode="auto">
          <a:xfrm>
            <a:off x="1941513" y="5613400"/>
            <a:ext cx="12334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8" name="Text Box 6">
            <a:extLst>
              <a:ext uri="{FF2B5EF4-FFF2-40B4-BE49-F238E27FC236}">
                <a16:creationId xmlns:a16="http://schemas.microsoft.com/office/drawing/2014/main" id="{5E247CBD-B7D1-4109-AF51-3F7FEE919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3810000"/>
            <a:ext cx="1531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latin typeface="Times New Roman" panose="02020603050405020304" pitchFamily="18" charset="0"/>
              </a:rPr>
              <a:t>输入数据</a:t>
            </a:r>
          </a:p>
        </p:txBody>
      </p:sp>
      <p:sp>
        <p:nvSpPr>
          <p:cNvPr id="30729" name="Text Box 7">
            <a:extLst>
              <a:ext uri="{FF2B5EF4-FFF2-40B4-BE49-F238E27FC236}">
                <a16:creationId xmlns:a16="http://schemas.microsoft.com/office/drawing/2014/main" id="{24271EE1-AFA8-4BBD-B863-0C90F98B5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25" y="5384800"/>
            <a:ext cx="1546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latin typeface="Times New Roman" panose="02020603050405020304" pitchFamily="18" charset="0"/>
              </a:rPr>
              <a:t>计算结果</a:t>
            </a:r>
          </a:p>
        </p:txBody>
      </p:sp>
      <p:cxnSp>
        <p:nvCxnSpPr>
          <p:cNvPr id="30730" name="AutoShape 8">
            <a:extLst>
              <a:ext uri="{FF2B5EF4-FFF2-40B4-BE49-F238E27FC236}">
                <a16:creationId xmlns:a16="http://schemas.microsoft.com/office/drawing/2014/main" id="{028BCFD7-F337-490C-A022-DAE46CB86413}"/>
              </a:ext>
            </a:extLst>
          </p:cNvPr>
          <p:cNvCxnSpPr>
            <a:cxnSpLocks noChangeShapeType="1"/>
            <a:endCxn id="30729" idx="1"/>
          </p:cNvCxnSpPr>
          <p:nvPr/>
        </p:nvCxnSpPr>
        <p:spPr bwMode="auto">
          <a:xfrm>
            <a:off x="5775325" y="5613400"/>
            <a:ext cx="1066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1" name="AutoShape 9">
            <a:extLst>
              <a:ext uri="{FF2B5EF4-FFF2-40B4-BE49-F238E27FC236}">
                <a16:creationId xmlns:a16="http://schemas.microsoft.com/office/drawing/2014/main" id="{FFBCE65F-9B42-4FA6-94C4-BA53A40E32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4267200"/>
            <a:ext cx="0" cy="762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2" name="Text Box 10">
            <a:extLst>
              <a:ext uri="{FF2B5EF4-FFF2-40B4-BE49-F238E27FC236}">
                <a16:creationId xmlns:a16="http://schemas.microsoft.com/office/drawing/2014/main" id="{C33E7148-D4D3-47B4-8460-C7CBAD96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257800"/>
            <a:ext cx="2362200" cy="666750"/>
          </a:xfrm>
          <a:prstGeom prst="rect">
            <a:avLst/>
          </a:prstGeom>
          <a:noFill/>
          <a:ln w="381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解释程序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utoUpdateAnimBg="0"/>
      <p:bldP spid="30728" grpId="0" autoUpdateAnimBg="0"/>
      <p:bldP spid="30729" grpId="0" autoUpdateAnimBg="0"/>
      <p:bldP spid="30732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3">
            <a:extLst>
              <a:ext uri="{FF2B5EF4-FFF2-40B4-BE49-F238E27FC236}">
                <a16:creationId xmlns:a16="http://schemas.microsoft.com/office/drawing/2014/main" id="{D617F3FA-ECF4-4F78-8F3E-A4B553B3B0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2F94271-0BE2-49B4-B465-5B45028A1DC4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3" name="灯片编号占位符 5">
            <a:extLst>
              <a:ext uri="{FF2B5EF4-FFF2-40B4-BE49-F238E27FC236}">
                <a16:creationId xmlns:a16="http://schemas.microsoft.com/office/drawing/2014/main" id="{9D38682C-2DCF-4244-9F59-38E51BFE48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59F460F-1E35-4B15-AE23-6B0EAF9E895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5FA7073D-3E2E-4280-972E-E6E4801376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446088"/>
            <a:ext cx="6661150" cy="493712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77B60351-CAA5-4502-B395-3365F607F7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00113" y="1412875"/>
            <a:ext cx="7832725" cy="2220913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</a:t>
            </a:r>
            <a:r>
              <a:rPr lang="en-US" altLang="zh-CN">
                <a:latin typeface="Times New Roman" panose="02020603050405020304" pitchFamily="18" charset="0"/>
              </a:rPr>
              <a:t>(Compiler)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将源程序完整地转换成机器语言程序或汇编语言程序，然后再处理、执行的翻译程序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高级语言程序→汇编</a:t>
            </a:r>
            <a:r>
              <a:rPr lang="en-US" altLang="zh-CN">
                <a:latin typeface="Times New Roman" panose="02020603050405020304" pitchFamily="18" charset="0"/>
              </a:rPr>
              <a:t>/</a:t>
            </a:r>
            <a:r>
              <a:rPr lang="zh-CN" altLang="en-US">
                <a:latin typeface="Times New Roman" panose="02020603050405020304" pitchFamily="18" charset="0"/>
              </a:rPr>
              <a:t>机器语言程序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类似于自然语言翻译的通篇笔译</a:t>
            </a:r>
          </a:p>
        </p:txBody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FE33ADB9-AEFF-458E-B2CA-795B1A0EF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99000"/>
            <a:ext cx="1303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latin typeface="Times New Roman" panose="02020603050405020304" pitchFamily="18" charset="0"/>
              </a:rPr>
              <a:t>源程序</a:t>
            </a:r>
            <a:endParaRPr lang="zh-CN" altLang="en-US" sz="2400" b="0">
              <a:latin typeface="Times New Roman" panose="02020603050405020304" pitchFamily="18" charset="0"/>
            </a:endParaRPr>
          </a:p>
        </p:txBody>
      </p:sp>
      <p:cxnSp>
        <p:nvCxnSpPr>
          <p:cNvPr id="31751" name="AutoShape 5">
            <a:extLst>
              <a:ext uri="{FF2B5EF4-FFF2-40B4-BE49-F238E27FC236}">
                <a16:creationId xmlns:a16="http://schemas.microsoft.com/office/drawing/2014/main" id="{053C496C-A657-4A34-98B5-A5725783CECA}"/>
              </a:ext>
            </a:extLst>
          </p:cNvPr>
          <p:cNvCxnSpPr>
            <a:cxnSpLocks noChangeShapeType="1"/>
            <a:stCxn id="31750" idx="3"/>
          </p:cNvCxnSpPr>
          <p:nvPr/>
        </p:nvCxnSpPr>
        <p:spPr bwMode="auto">
          <a:xfrm>
            <a:off x="1843088" y="4927600"/>
            <a:ext cx="12334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2" name="Text Box 6">
            <a:extLst>
              <a:ext uri="{FF2B5EF4-FFF2-40B4-BE49-F238E27FC236}">
                <a16:creationId xmlns:a16="http://schemas.microsoft.com/office/drawing/2014/main" id="{87BDD8FC-24CA-4D4C-8C75-AE29D8EAA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4699000"/>
            <a:ext cx="157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latin typeface="Times New Roman" panose="02020603050405020304" pitchFamily="18" charset="0"/>
              </a:rPr>
              <a:t>目标程序</a:t>
            </a:r>
          </a:p>
        </p:txBody>
      </p:sp>
      <p:cxnSp>
        <p:nvCxnSpPr>
          <p:cNvPr id="31753" name="AutoShape 7">
            <a:extLst>
              <a:ext uri="{FF2B5EF4-FFF2-40B4-BE49-F238E27FC236}">
                <a16:creationId xmlns:a16="http://schemas.microsoft.com/office/drawing/2014/main" id="{661CF4C5-7985-4965-BD7B-7826E81C895F}"/>
              </a:ext>
            </a:extLst>
          </p:cNvPr>
          <p:cNvCxnSpPr>
            <a:cxnSpLocks noChangeShapeType="1"/>
            <a:endCxn id="31752" idx="1"/>
          </p:cNvCxnSpPr>
          <p:nvPr/>
        </p:nvCxnSpPr>
        <p:spPr bwMode="auto">
          <a:xfrm>
            <a:off x="5676900" y="4927600"/>
            <a:ext cx="1066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754" name="Text Box 8">
            <a:extLst>
              <a:ext uri="{FF2B5EF4-FFF2-40B4-BE49-F238E27FC236}">
                <a16:creationId xmlns:a16="http://schemas.microsoft.com/office/drawing/2014/main" id="{D92492DB-8400-409A-8074-F4854FB11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375" y="4572000"/>
            <a:ext cx="2362200" cy="657225"/>
          </a:xfrm>
          <a:prstGeom prst="rect">
            <a:avLst/>
          </a:prstGeom>
          <a:noFill/>
          <a:ln w="2857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32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编译程序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build="p" autoUpdateAnimBg="0"/>
      <p:bldP spid="31750" grpId="0" autoUpdateAnimBg="0"/>
      <p:bldP spid="31752" grpId="0" autoUpdateAnimBg="0"/>
      <p:bldP spid="31754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3">
            <a:extLst>
              <a:ext uri="{FF2B5EF4-FFF2-40B4-BE49-F238E27FC236}">
                <a16:creationId xmlns:a16="http://schemas.microsoft.com/office/drawing/2014/main" id="{9EE1C704-DB93-4AA1-84D7-9EBD8D755BF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9113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2F437D6-7AE2-42B3-977B-15695DF29E6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7" name="灯片编号占位符 5">
            <a:extLst>
              <a:ext uri="{FF2B5EF4-FFF2-40B4-BE49-F238E27FC236}">
                <a16:creationId xmlns:a16="http://schemas.microsoft.com/office/drawing/2014/main" id="{F9C92C79-817F-44D1-9E7E-0AB696CFEAB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615113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7BFD43E-917D-40F3-90AE-3735596AFEE0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4751A372-3CF1-4E7E-BB2B-65E0E5C5A9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9038" y="250825"/>
            <a:ext cx="6911975" cy="874713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6ABA6FDA-1AC4-45FF-AD95-2516C585F4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76313" y="1219200"/>
            <a:ext cx="7772400" cy="4343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SP		Compiler	</a:t>
            </a:r>
            <a:r>
              <a:rPr lang="en-US" altLang="zh-CN" b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S-Source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						O-Object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			OP			P-Program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Input		         RS</a:t>
            </a:r>
            <a:r>
              <a:rPr lang="en-US" altLang="zh-CN" b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	</a:t>
            </a: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RS-Run Sys.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b="0">
                <a:latin typeface="Times New Roman" panose="02020603050405020304" pitchFamily="18" charset="0"/>
                <a:ea typeface="宋体" panose="02010600030101010101" pitchFamily="2" charset="-122"/>
              </a:rPr>
              <a:t>			     Output		</a:t>
            </a:r>
          </a:p>
        </p:txBody>
      </p:sp>
      <p:grpSp>
        <p:nvGrpSpPr>
          <p:cNvPr id="47110" name="Group 6">
            <a:extLst>
              <a:ext uri="{FF2B5EF4-FFF2-40B4-BE49-F238E27FC236}">
                <a16:creationId xmlns:a16="http://schemas.microsoft.com/office/drawing/2014/main" id="{67859AB1-327A-4D2D-9C5C-0A850D97BA79}"/>
              </a:ext>
            </a:extLst>
          </p:cNvPr>
          <p:cNvGrpSpPr>
            <a:grpSpLocks/>
          </p:cNvGrpSpPr>
          <p:nvPr/>
        </p:nvGrpSpPr>
        <p:grpSpPr bwMode="auto">
          <a:xfrm>
            <a:off x="1509713" y="1524000"/>
            <a:ext cx="2590800" cy="3352800"/>
            <a:chOff x="0" y="0"/>
            <a:chExt cx="1632" cy="2112"/>
          </a:xfrm>
        </p:grpSpPr>
        <p:sp>
          <p:nvSpPr>
            <p:cNvPr id="47113" name="Line 5">
              <a:extLst>
                <a:ext uri="{FF2B5EF4-FFF2-40B4-BE49-F238E27FC236}">
                  <a16:creationId xmlns:a16="http://schemas.microsoft.com/office/drawing/2014/main" id="{69EE0C2A-E542-4654-964D-847F77F69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47114" name="Line 6">
              <a:extLst>
                <a:ext uri="{FF2B5EF4-FFF2-40B4-BE49-F238E27FC236}">
                  <a16:creationId xmlns:a16="http://schemas.microsoft.com/office/drawing/2014/main" id="{D2592227-9C5A-4FCA-85CD-6ACCE9217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816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47115" name="Line 7">
              <a:extLst>
                <a:ext uri="{FF2B5EF4-FFF2-40B4-BE49-F238E27FC236}">
                  <a16:creationId xmlns:a16="http://schemas.microsoft.com/office/drawing/2014/main" id="{7653CB1A-DC32-440E-B100-83CB506E4F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488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47116" name="AutoShape 8">
              <a:extLst>
                <a:ext uri="{FF2B5EF4-FFF2-40B4-BE49-F238E27FC236}">
                  <a16:creationId xmlns:a16="http://schemas.microsoft.com/office/drawing/2014/main" id="{7401246E-CE64-4037-983E-FD3D6321D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584"/>
              <a:ext cx="96" cy="528"/>
            </a:xfrm>
            <a:prstGeom prst="down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17" name="AutoShape 9">
              <a:extLst>
                <a:ext uri="{FF2B5EF4-FFF2-40B4-BE49-F238E27FC236}">
                  <a16:creationId xmlns:a16="http://schemas.microsoft.com/office/drawing/2014/main" id="{305CBC56-1576-46BB-96A3-937F8333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96"/>
              <a:ext cx="96" cy="528"/>
            </a:xfrm>
            <a:prstGeom prst="downArrow">
              <a:avLst>
                <a:gd name="adj1" fmla="val 50000"/>
                <a:gd name="adj2" fmla="val 1375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2780" name="Rectangle 10">
            <a:extLst>
              <a:ext uri="{FF2B5EF4-FFF2-40B4-BE49-F238E27FC236}">
                <a16:creationId xmlns:a16="http://schemas.microsoft.com/office/drawing/2014/main" id="{F2645CFF-AE00-443E-A3BE-02F544E58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5229225"/>
            <a:ext cx="74676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编译系统</a:t>
            </a:r>
            <a:r>
              <a:rPr 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(Compiling System)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编译系统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=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编译程序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运行系统</a:t>
            </a:r>
          </a:p>
        </p:txBody>
      </p:sp>
      <p:sp>
        <p:nvSpPr>
          <p:cNvPr id="32781" name="Rectangle 11">
            <a:extLst>
              <a:ext uri="{FF2B5EF4-FFF2-40B4-BE49-F238E27FC236}">
                <a16:creationId xmlns:a16="http://schemas.microsoft.com/office/drawing/2014/main" id="{7321111E-3204-410A-B62E-C89C1F762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3" y="4038600"/>
            <a:ext cx="1828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支撑环境、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1" charset="-122"/>
              </a:rPr>
              <a:t>运行库等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>
            <a:extLst>
              <a:ext uri="{FF2B5EF4-FFF2-40B4-BE49-F238E27FC236}">
                <a16:creationId xmlns:a16="http://schemas.microsoft.com/office/drawing/2014/main" id="{CDA4CE13-0447-4581-BD0D-37ED2FB064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C2C33FC-55BD-4560-9780-D97358DB4F4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1" name="灯片编号占位符 5">
            <a:extLst>
              <a:ext uri="{FF2B5EF4-FFF2-40B4-BE49-F238E27FC236}">
                <a16:creationId xmlns:a16="http://schemas.microsoft.com/office/drawing/2014/main" id="{83064920-8E40-4D4E-A8A5-F005F93227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D316F3B-317D-425B-92AB-33A523C43C29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5F59844F-5286-42CF-ADB5-E1AB76408C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471488"/>
            <a:ext cx="6751637" cy="581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A622584D-C174-4982-AC7C-A4CEA50145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84313"/>
            <a:ext cx="8153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其它翻译程序：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汇编程序</a:t>
            </a:r>
            <a:r>
              <a:rPr lang="en-US" altLang="zh-CN">
                <a:latin typeface="Times New Roman" panose="02020603050405020304" pitchFamily="18" charset="0"/>
              </a:rPr>
              <a:t>(Assembler)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14539B10-A749-49B6-A2B1-C3F6D93AA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388" y="1989138"/>
            <a:ext cx="3527425" cy="1368425"/>
          </a:xfrm>
          <a:prstGeom prst="wedgeRoundRectCallout">
            <a:avLst>
              <a:gd name="adj1" fmla="val -57454"/>
              <a:gd name="adj2" fmla="val -35565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当源程序是汇编语言程序，目标程序是机器语言程序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 bldLvl="2" autoUpdateAnimBg="0"/>
      <p:bldP spid="8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3">
            <a:extLst>
              <a:ext uri="{FF2B5EF4-FFF2-40B4-BE49-F238E27FC236}">
                <a16:creationId xmlns:a16="http://schemas.microsoft.com/office/drawing/2014/main" id="{13AABCEF-D392-4627-8862-1F334ED828C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BF9335C-E3D9-4AFC-9BB9-2E9CBBEC9CAF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5" name="灯片编号占位符 5">
            <a:extLst>
              <a:ext uri="{FF2B5EF4-FFF2-40B4-BE49-F238E27FC236}">
                <a16:creationId xmlns:a16="http://schemas.microsoft.com/office/drawing/2014/main" id="{EB26DA2D-76C2-4C8E-AC02-92113B647E2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57FC648-1C43-45DE-9B6C-E84EC394B793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5343AC0F-5AEC-4591-A070-1ABFA8E23B2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544513"/>
            <a:ext cx="6751637" cy="581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CED16BAE-8A23-463D-8BB0-F68EC49CD4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84313"/>
            <a:ext cx="8153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其它翻译程序：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汇编程序</a:t>
            </a:r>
            <a:r>
              <a:rPr lang="en-US" altLang="zh-CN">
                <a:latin typeface="Times New Roman" panose="02020603050405020304" pitchFamily="18" charset="0"/>
              </a:rPr>
              <a:t>(Assembler)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交叉汇编程序</a:t>
            </a:r>
            <a:r>
              <a:rPr lang="en-US" altLang="zh-CN">
                <a:latin typeface="Times New Roman" panose="02020603050405020304" pitchFamily="18" charset="0"/>
              </a:rPr>
              <a:t>(Cross Assembler)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2135679C-1BE2-4879-8555-56AFB5C20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2997200"/>
            <a:ext cx="3527425" cy="1368425"/>
          </a:xfrm>
          <a:prstGeom prst="wedgeRoundRectCallout">
            <a:avLst>
              <a:gd name="adj1" fmla="val -22755"/>
              <a:gd name="adj2" fmla="val -60241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源程序是汇编语言程序，目标程序是另一台机器的机器语言程序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 bldLvl="2" autoUpdateAnimBg="0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3">
            <a:extLst>
              <a:ext uri="{FF2B5EF4-FFF2-40B4-BE49-F238E27FC236}">
                <a16:creationId xmlns:a16="http://schemas.microsoft.com/office/drawing/2014/main" id="{D75896A5-4963-4D0B-8AC6-70C47F952DA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8B074CB-1433-4337-A6FF-4FFFC5A4B7D0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灯片编号占位符 5">
            <a:extLst>
              <a:ext uri="{FF2B5EF4-FFF2-40B4-BE49-F238E27FC236}">
                <a16:creationId xmlns:a16="http://schemas.microsoft.com/office/drawing/2014/main" id="{29785522-05E1-4A1F-9FEB-BFDB1F062AA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BA0C942-4F99-49A4-9A3D-8E499DE6772B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8770BF87-D5A9-49CD-8698-06D49FD9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544513"/>
            <a:ext cx="6751637" cy="581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7DEEAEDA-79CB-4092-BA1F-CF16C98BDC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84313"/>
            <a:ext cx="8153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其它翻译程序：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汇编程序</a:t>
            </a:r>
            <a:r>
              <a:rPr lang="en-US" altLang="zh-CN">
                <a:latin typeface="Times New Roman" panose="02020603050405020304" pitchFamily="18" charset="0"/>
              </a:rPr>
              <a:t>(Assembler)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交叉汇编程序</a:t>
            </a:r>
            <a:r>
              <a:rPr lang="en-US" altLang="zh-CN">
                <a:latin typeface="Times New Roman" panose="02020603050405020304" pitchFamily="18" charset="0"/>
              </a:rPr>
              <a:t>(Cross 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反汇编程序（</a:t>
            </a:r>
            <a:r>
              <a:rPr lang="en-US" altLang="zh-CN">
                <a:latin typeface="Times New Roman" panose="02020603050405020304" pitchFamily="18" charset="0"/>
              </a:rPr>
              <a:t>Disassembler)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21E909E7-1276-423D-AC74-5A722BC68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573463"/>
            <a:ext cx="3527425" cy="1368425"/>
          </a:xfrm>
          <a:prstGeom prst="wedgeRoundRectCallout">
            <a:avLst>
              <a:gd name="adj1" fmla="val -22755"/>
              <a:gd name="adj2" fmla="val -60241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源程序是机器语言程序，目标语言是汇编语言程序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 bldLvl="2" autoUpdateAnimBg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>
            <a:extLst>
              <a:ext uri="{FF2B5EF4-FFF2-40B4-BE49-F238E27FC236}">
                <a16:creationId xmlns:a16="http://schemas.microsoft.com/office/drawing/2014/main" id="{37EFEBC4-1354-4F36-8BC8-AE7F1AA5B41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B18948F-DF29-4C3D-925A-6DB4E519C1AC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3" name="灯片编号占位符 5">
            <a:extLst>
              <a:ext uri="{FF2B5EF4-FFF2-40B4-BE49-F238E27FC236}">
                <a16:creationId xmlns:a16="http://schemas.microsoft.com/office/drawing/2014/main" id="{C3646124-9823-47CB-AB35-13338A6DACF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43FD64F-9808-4686-A0C0-C4DF9FF4B48F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A65BDF5F-AD20-4DBE-B469-530763EAC0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2988" y="544513"/>
            <a:ext cx="6751637" cy="581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E234C6B0-7F12-44E8-85C1-C3D0248F7E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84313"/>
            <a:ext cx="8153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其它翻译程序：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汇编程序</a:t>
            </a:r>
            <a:r>
              <a:rPr lang="en-US" altLang="zh-CN">
                <a:latin typeface="Times New Roman" panose="02020603050405020304" pitchFamily="18" charset="0"/>
              </a:rPr>
              <a:t>(Assembler)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交叉汇编程序</a:t>
            </a:r>
            <a:r>
              <a:rPr lang="en-US" altLang="zh-CN">
                <a:latin typeface="Times New Roman" panose="02020603050405020304" pitchFamily="18" charset="0"/>
              </a:rPr>
              <a:t>(Cross 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反汇编程序（</a:t>
            </a:r>
            <a:r>
              <a:rPr lang="en-US" altLang="zh-CN">
                <a:latin typeface="Times New Roman" panose="02020603050405020304" pitchFamily="18" charset="0"/>
              </a:rPr>
              <a:t>Disassembler)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交叉编译程序（</a:t>
            </a:r>
            <a:r>
              <a:rPr lang="en-US" altLang="zh-CN">
                <a:latin typeface="Times New Roman" panose="02020603050405020304" pitchFamily="18" charset="0"/>
              </a:rPr>
              <a:t>Cross Compiler)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5A58B9BD-1121-45D5-B875-3D8414326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005263"/>
            <a:ext cx="3527425" cy="1368425"/>
          </a:xfrm>
          <a:prstGeom prst="wedgeRoundRectCallout">
            <a:avLst>
              <a:gd name="adj1" fmla="val -22755"/>
              <a:gd name="adj2" fmla="val -60241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源程序是高级语言程序，目标程序是另一台机器的机器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汇编语言程序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 bldLvl="2" autoUpdateAnimBg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3">
            <a:extLst>
              <a:ext uri="{FF2B5EF4-FFF2-40B4-BE49-F238E27FC236}">
                <a16:creationId xmlns:a16="http://schemas.microsoft.com/office/drawing/2014/main" id="{AF81866C-243D-4EB1-95F7-E3CD1A97561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B27120-FBFF-47DB-9F6D-85409DE6D388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灯片编号占位符 5">
            <a:extLst>
              <a:ext uri="{FF2B5EF4-FFF2-40B4-BE49-F238E27FC236}">
                <a16:creationId xmlns:a16="http://schemas.microsoft.com/office/drawing/2014/main" id="{77C85213-19DC-4178-9AA9-4D1251C5D3E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8B6AD3B-150C-4617-A296-695217C3AE0F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5D81D902-EF67-45CC-B2A6-C340915758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0450" y="544513"/>
            <a:ext cx="6751638" cy="581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1.2 </a:t>
            </a:r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6C095B06-1F8F-4C0A-AC23-38DE09974A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84313"/>
            <a:ext cx="8153400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>
                <a:latin typeface="Times New Roman" panose="02020603050405020304" pitchFamily="18" charset="0"/>
              </a:rPr>
              <a:t>其它翻译程序：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汇编程序</a:t>
            </a:r>
            <a:r>
              <a:rPr lang="en-US" altLang="zh-CN">
                <a:latin typeface="Times New Roman" panose="02020603050405020304" pitchFamily="18" charset="0"/>
              </a:rPr>
              <a:t>(Assembler)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交叉汇编程序</a:t>
            </a:r>
            <a:r>
              <a:rPr lang="en-US" altLang="zh-CN">
                <a:latin typeface="Times New Roman" panose="02020603050405020304" pitchFamily="18" charset="0"/>
              </a:rPr>
              <a:t>(Cross 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反汇编程序（</a:t>
            </a:r>
            <a:r>
              <a:rPr lang="en-US" altLang="zh-CN">
                <a:latin typeface="Times New Roman" panose="02020603050405020304" pitchFamily="18" charset="0"/>
              </a:rPr>
              <a:t>Disassembler)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交叉编译程序（</a:t>
            </a:r>
            <a:r>
              <a:rPr lang="en-US" altLang="zh-CN">
                <a:latin typeface="Times New Roman" panose="02020603050405020304" pitchFamily="18" charset="0"/>
              </a:rPr>
              <a:t>Cross Compiler)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反编译程序（</a:t>
            </a:r>
            <a:r>
              <a:rPr lang="en-US" altLang="zh-CN">
                <a:latin typeface="Times New Roman" panose="02020603050405020304" pitchFamily="18" charset="0"/>
              </a:rPr>
              <a:t>Decompiler</a:t>
            </a:r>
            <a:r>
              <a:rPr lang="zh-CN" altLang="en-US">
                <a:latin typeface="Times New Roman" panose="02020603050405020304" pitchFamily="18" charset="0"/>
              </a:rPr>
              <a:t>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可变目标编译程序（</a:t>
            </a:r>
            <a:r>
              <a:rPr lang="en-US" altLang="zh-CN">
                <a:latin typeface="Times New Roman" panose="02020603050405020304" pitchFamily="18" charset="0"/>
              </a:rPr>
              <a:t>Retargetable Compiler)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并行编译程序（</a:t>
            </a:r>
            <a:r>
              <a:rPr lang="en-US" altLang="zh-CN">
                <a:latin typeface="Times New Roman" panose="02020603050405020304" pitchFamily="18" charset="0"/>
              </a:rPr>
              <a:t>Parallelizing Compiler</a:t>
            </a:r>
            <a:r>
              <a:rPr lang="zh-CN" altLang="en-US">
                <a:latin typeface="Times New Roman" panose="02020603050405020304" pitchFamily="18" charset="0"/>
              </a:rPr>
              <a:t>）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诊断编译程序（</a:t>
            </a:r>
            <a:r>
              <a:rPr lang="en-US" altLang="zh-CN">
                <a:latin typeface="Times New Roman" panose="02020603050405020304" pitchFamily="18" charset="0"/>
              </a:rPr>
              <a:t>Diagnostic Compiler)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</a:rPr>
              <a:t>优化编译程序（</a:t>
            </a:r>
            <a:r>
              <a:rPr lang="en-US" altLang="zh-CN">
                <a:latin typeface="Times New Roman" panose="02020603050405020304" pitchFamily="18" charset="0"/>
              </a:rPr>
              <a:t>Optimizing Compiler)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>
            <a:extLst>
              <a:ext uri="{FF2B5EF4-FFF2-40B4-BE49-F238E27FC236}">
                <a16:creationId xmlns:a16="http://schemas.microsoft.com/office/drawing/2014/main" id="{15524C85-46B5-47CF-9F54-5ADFE8C277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78CAF86-7559-491A-87E2-620451F14BAC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1" name="灯片编号占位符 5">
            <a:extLst>
              <a:ext uri="{FF2B5EF4-FFF2-40B4-BE49-F238E27FC236}">
                <a16:creationId xmlns:a16="http://schemas.microsoft.com/office/drawing/2014/main" id="{6BF59F79-82E1-49A5-B387-1A1405F9FA6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86F995F-22FD-43DE-8957-1A4744C4274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DB89AA9C-9877-4B70-9D90-1033985251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3788" y="228600"/>
            <a:ext cx="7366000" cy="685800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1.3 </a:t>
            </a:r>
            <a:r>
              <a:rPr lang="zh-CN" altLang="en-US">
                <a:latin typeface="Times New Roman" panose="02020603050405020304" pitchFamily="18" charset="0"/>
              </a:rPr>
              <a:t>编译程序总体结构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E365ED5C-EA5E-4273-862F-1B5515276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705475"/>
            <a:ext cx="2895600" cy="6096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目标代码生成器</a:t>
            </a:r>
          </a:p>
        </p:txBody>
      </p:sp>
      <p:sp>
        <p:nvSpPr>
          <p:cNvPr id="35846" name="Rectangle 4">
            <a:extLst>
              <a:ext uri="{FF2B5EF4-FFF2-40B4-BE49-F238E27FC236}">
                <a16:creationId xmlns:a16="http://schemas.microsoft.com/office/drawing/2014/main" id="{BEC7928D-115F-4AE6-AF2F-0118F1D4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38675"/>
            <a:ext cx="2057400" cy="6096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代码优化器</a:t>
            </a:r>
          </a:p>
        </p:txBody>
      </p:sp>
      <p:sp>
        <p:nvSpPr>
          <p:cNvPr id="35847" name="Rectangle 5">
            <a:extLst>
              <a:ext uri="{FF2B5EF4-FFF2-40B4-BE49-F238E27FC236}">
                <a16:creationId xmlns:a16="http://schemas.microsoft.com/office/drawing/2014/main" id="{AE40D5AB-DDE6-45EF-B2EF-810130B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571875"/>
            <a:ext cx="4495800" cy="6096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语义分析与中间代码生成器</a:t>
            </a:r>
          </a:p>
        </p:txBody>
      </p:sp>
      <p:sp>
        <p:nvSpPr>
          <p:cNvPr id="35848" name="Rectangle 6">
            <a:extLst>
              <a:ext uri="{FF2B5EF4-FFF2-40B4-BE49-F238E27FC236}">
                <a16:creationId xmlns:a16="http://schemas.microsoft.com/office/drawing/2014/main" id="{A1FAF4FF-CAF4-47EA-9F0A-601EC9F46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428875"/>
            <a:ext cx="2057400" cy="60960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语法分析器</a:t>
            </a:r>
          </a:p>
        </p:txBody>
      </p:sp>
      <p:grpSp>
        <p:nvGrpSpPr>
          <p:cNvPr id="35849" name="Group 9">
            <a:extLst>
              <a:ext uri="{FF2B5EF4-FFF2-40B4-BE49-F238E27FC236}">
                <a16:creationId xmlns:a16="http://schemas.microsoft.com/office/drawing/2014/main" id="{2F5A52E0-E282-4375-8F93-0CFB0E3912D6}"/>
              </a:ext>
            </a:extLst>
          </p:cNvPr>
          <p:cNvGrpSpPr>
            <a:grpSpLocks/>
          </p:cNvGrpSpPr>
          <p:nvPr/>
        </p:nvGrpSpPr>
        <p:grpSpPr bwMode="auto">
          <a:xfrm>
            <a:off x="860425" y="1666875"/>
            <a:ext cx="2492375" cy="4572000"/>
            <a:chOff x="0" y="0"/>
            <a:chExt cx="1570" cy="2880"/>
          </a:xfrm>
        </p:grpSpPr>
        <p:sp>
          <p:nvSpPr>
            <p:cNvPr id="35850" name="Text Box 8">
              <a:extLst>
                <a:ext uri="{FF2B5EF4-FFF2-40B4-BE49-F238E27FC236}">
                  <a16:creationId xmlns:a16="http://schemas.microsoft.com/office/drawing/2014/main" id="{1225C9EF-C1D2-4EE7-B8EE-7C37564A51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18" cy="2880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50000"/>
                </a:spcBef>
                <a:buClr>
                  <a:schemeClr val="folHlink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itchFamily="2" charset="-122"/>
                </a:rPr>
                <a:t>表    格    管    理</a:t>
              </a:r>
            </a:p>
          </p:txBody>
        </p:sp>
        <p:sp>
          <p:nvSpPr>
            <p:cNvPr id="53287" name="Line 9">
              <a:extLst>
                <a:ext uri="{FF2B5EF4-FFF2-40B4-BE49-F238E27FC236}">
                  <a16:creationId xmlns:a16="http://schemas.microsoft.com/office/drawing/2014/main" id="{6DC57452-BF2F-4835-A0E0-4229A065A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" y="4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53288" name="Line 10">
              <a:extLst>
                <a:ext uri="{FF2B5EF4-FFF2-40B4-BE49-F238E27FC236}">
                  <a16:creationId xmlns:a16="http://schemas.microsoft.com/office/drawing/2014/main" id="{3D208AB6-9695-429D-92FC-12E5D9C695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" y="720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53289" name="Line 11">
              <a:extLst>
                <a:ext uri="{FF2B5EF4-FFF2-40B4-BE49-F238E27FC236}">
                  <a16:creationId xmlns:a16="http://schemas.microsoft.com/office/drawing/2014/main" id="{8B6994FA-A66E-438B-B011-409628210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" y="139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53290" name="Line 12">
              <a:extLst>
                <a:ext uri="{FF2B5EF4-FFF2-40B4-BE49-F238E27FC236}">
                  <a16:creationId xmlns:a16="http://schemas.microsoft.com/office/drawing/2014/main" id="{497E8BBC-D21F-4388-98DE-580015896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" y="2064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  <p:sp>
          <p:nvSpPr>
            <p:cNvPr id="53291" name="Line 13">
              <a:extLst>
                <a:ext uri="{FF2B5EF4-FFF2-40B4-BE49-F238E27FC236}">
                  <a16:creationId xmlns:a16="http://schemas.microsoft.com/office/drawing/2014/main" id="{EF1A87BE-B824-438A-B77C-27901C4EF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" y="2736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</p:grpSp>
      <p:grpSp>
        <p:nvGrpSpPr>
          <p:cNvPr id="35856" name="Group 16">
            <a:extLst>
              <a:ext uri="{FF2B5EF4-FFF2-40B4-BE49-F238E27FC236}">
                <a16:creationId xmlns:a16="http://schemas.microsoft.com/office/drawing/2014/main" id="{0356000F-AA83-43A8-B818-8CB64D4BA550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514475"/>
            <a:ext cx="2644775" cy="4724400"/>
            <a:chOff x="0" y="0"/>
            <a:chExt cx="1666" cy="2976"/>
          </a:xfrm>
        </p:grpSpPr>
        <p:grpSp>
          <p:nvGrpSpPr>
            <p:cNvPr id="53279" name="Group 17">
              <a:extLst>
                <a:ext uri="{FF2B5EF4-FFF2-40B4-BE49-F238E27FC236}">
                  <a16:creationId xmlns:a16="http://schemas.microsoft.com/office/drawing/2014/main" id="{DDB3E9CA-EA17-4922-ACD6-5E149AA84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666" cy="2976"/>
              <a:chOff x="0" y="0"/>
              <a:chExt cx="1666" cy="2976"/>
            </a:xfrm>
          </p:grpSpPr>
          <p:sp>
            <p:nvSpPr>
              <p:cNvPr id="5" name="Text Box 16">
                <a:extLst>
                  <a:ext uri="{FF2B5EF4-FFF2-40B4-BE49-F238E27FC236}">
                    <a16:creationId xmlns:a16="http://schemas.microsoft.com/office/drawing/2014/main" id="{32743F53-F462-423A-97C0-F793A5AF8A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8" y="0"/>
                <a:ext cx="418" cy="2976"/>
              </a:xfrm>
              <a:prstGeom prst="rect">
                <a:avLst/>
              </a:prstGeom>
              <a:noFill/>
              <a:ln w="9525" cmpd="sng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50000"/>
                  </a:spcBef>
                  <a:buClr>
                    <a:schemeClr val="folHlink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lang="zh-CN" altLang="en-US" sz="28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宋体" pitchFamily="2" charset="-122"/>
                  </a:rPr>
                  <a:t>出    错    处    理</a:t>
                </a:r>
              </a:p>
            </p:txBody>
          </p:sp>
          <p:sp>
            <p:nvSpPr>
              <p:cNvPr id="53282" name="Line 17">
                <a:extLst>
                  <a:ext uri="{FF2B5EF4-FFF2-40B4-BE49-F238E27FC236}">
                    <a16:creationId xmlns:a16="http://schemas.microsoft.com/office/drawing/2014/main" id="{7385D699-30AE-4982-BAAB-0B9AA0CC6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" y="816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/>
              </a:p>
            </p:txBody>
          </p:sp>
          <p:sp>
            <p:nvSpPr>
              <p:cNvPr id="53283" name="Line 18">
                <a:extLst>
                  <a:ext uri="{FF2B5EF4-FFF2-40B4-BE49-F238E27FC236}">
                    <a16:creationId xmlns:a16="http://schemas.microsoft.com/office/drawing/2014/main" id="{A845ADD9-1191-4904-99CF-AA3A702F0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96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/>
              </a:p>
            </p:txBody>
          </p:sp>
          <p:sp>
            <p:nvSpPr>
              <p:cNvPr id="53284" name="Line 19">
                <a:extLst>
                  <a:ext uri="{FF2B5EF4-FFF2-40B4-BE49-F238E27FC236}">
                    <a16:creationId xmlns:a16="http://schemas.microsoft.com/office/drawing/2014/main" id="{8405BC44-11AC-41F5-8B24-473F329FA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2160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/>
              </a:p>
            </p:txBody>
          </p:sp>
          <p:sp>
            <p:nvSpPr>
              <p:cNvPr id="53285" name="Line 20">
                <a:extLst>
                  <a:ext uri="{FF2B5EF4-FFF2-40B4-BE49-F238E27FC236}">
                    <a16:creationId xmlns:a16="http://schemas.microsoft.com/office/drawing/2014/main" id="{12442456-0BBE-4E3D-8CD1-3336502EC1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53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/>
              <a:lstStyle/>
              <a:p>
                <a:endParaRPr lang="zh-CN" altLang="en-US"/>
              </a:p>
            </p:txBody>
          </p:sp>
        </p:grpSp>
        <p:sp>
          <p:nvSpPr>
            <p:cNvPr id="53280" name="Line 21">
              <a:extLst>
                <a:ext uri="{FF2B5EF4-FFF2-40B4-BE49-F238E27FC236}">
                  <a16:creationId xmlns:a16="http://schemas.microsoft.com/office/drawing/2014/main" id="{D92736C0-F954-4092-9335-C6DF892BEF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88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/>
            <a:lstStyle/>
            <a:p>
              <a:endParaRPr lang="zh-CN" altLang="en-US"/>
            </a:p>
          </p:txBody>
        </p:sp>
      </p:grpSp>
      <p:grpSp>
        <p:nvGrpSpPr>
          <p:cNvPr id="35864" name="Group 24">
            <a:extLst>
              <a:ext uri="{FF2B5EF4-FFF2-40B4-BE49-F238E27FC236}">
                <a16:creationId xmlns:a16="http://schemas.microsoft.com/office/drawing/2014/main" id="{8648E2E2-3D54-4E58-BBB1-739F86EAF52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4257675"/>
            <a:ext cx="1524000" cy="381000"/>
            <a:chOff x="0" y="0"/>
            <a:chExt cx="960" cy="240"/>
          </a:xfrm>
        </p:grpSpPr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95FCEA71-4E03-49FB-A7B3-0391E679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中间代码</a:t>
              </a:r>
            </a:p>
          </p:txBody>
        </p:sp>
        <p:sp>
          <p:nvSpPr>
            <p:cNvPr id="53278" name="AutoShape 24">
              <a:extLst>
                <a:ext uri="{FF2B5EF4-FFF2-40B4-BE49-F238E27FC236}">
                  <a16:creationId xmlns:a16="http://schemas.microsoft.com/office/drawing/2014/main" id="{311CACD8-35A7-476C-98F4-142D72905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5867" name="Group 27">
            <a:extLst>
              <a:ext uri="{FF2B5EF4-FFF2-40B4-BE49-F238E27FC236}">
                <a16:creationId xmlns:a16="http://schemas.microsoft.com/office/drawing/2014/main" id="{7FF6474B-B2B8-4EC1-B474-F46056BFAD3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5324475"/>
            <a:ext cx="2036763" cy="381000"/>
            <a:chOff x="0" y="0"/>
            <a:chExt cx="960" cy="240"/>
          </a:xfrm>
        </p:grpSpPr>
        <p:sp>
          <p:nvSpPr>
            <p:cNvPr id="53275" name="AutoShape 26">
              <a:extLst>
                <a:ext uri="{FF2B5EF4-FFF2-40B4-BE49-F238E27FC236}">
                  <a16:creationId xmlns:a16="http://schemas.microsoft.com/office/drawing/2014/main" id="{ECFFD6A1-D6B7-4C74-978D-021FCA9E5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69" name="Rectangle 27">
              <a:extLst>
                <a:ext uri="{FF2B5EF4-FFF2-40B4-BE49-F238E27FC236}">
                  <a16:creationId xmlns:a16="http://schemas.microsoft.com/office/drawing/2014/main" id="{7FC03FFA-1E74-4757-95A8-ADEC1725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1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优化的中间代码</a:t>
              </a:r>
            </a:p>
          </p:txBody>
        </p:sp>
      </p:grpSp>
      <p:grpSp>
        <p:nvGrpSpPr>
          <p:cNvPr id="35870" name="Group 30">
            <a:extLst>
              <a:ext uri="{FF2B5EF4-FFF2-40B4-BE49-F238E27FC236}">
                <a16:creationId xmlns:a16="http://schemas.microsoft.com/office/drawing/2014/main" id="{A22CDD47-93ED-4D4D-9C38-87FA70EB27FD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6381750"/>
            <a:ext cx="1447800" cy="390525"/>
            <a:chOff x="0" y="0"/>
            <a:chExt cx="912" cy="246"/>
          </a:xfrm>
        </p:grpSpPr>
        <p:sp>
          <p:nvSpPr>
            <p:cNvPr id="53273" name="AutoShape 29">
              <a:extLst>
                <a:ext uri="{FF2B5EF4-FFF2-40B4-BE49-F238E27FC236}">
                  <a16:creationId xmlns:a16="http://schemas.microsoft.com/office/drawing/2014/main" id="{DD7E04AA-DB54-416D-9330-D71F77639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2" name="Rectangle 30">
              <a:extLst>
                <a:ext uri="{FF2B5EF4-FFF2-40B4-BE49-F238E27FC236}">
                  <a16:creationId xmlns:a16="http://schemas.microsoft.com/office/drawing/2014/main" id="{F4E8BF4E-634B-4ABF-99AF-299E1E9FB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目标代码</a:t>
              </a:r>
            </a:p>
          </p:txBody>
        </p:sp>
      </p:grpSp>
      <p:grpSp>
        <p:nvGrpSpPr>
          <p:cNvPr id="35873" name="Group 33">
            <a:extLst>
              <a:ext uri="{FF2B5EF4-FFF2-40B4-BE49-F238E27FC236}">
                <a16:creationId xmlns:a16="http://schemas.microsoft.com/office/drawing/2014/main" id="{F047F973-F576-4196-A8B5-0FE96BA7EFD6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3114675"/>
            <a:ext cx="1600200" cy="381000"/>
            <a:chOff x="0" y="0"/>
            <a:chExt cx="1008" cy="240"/>
          </a:xfrm>
        </p:grpSpPr>
        <p:sp>
          <p:nvSpPr>
            <p:cNvPr id="53271" name="AutoShape 32">
              <a:extLst>
                <a:ext uri="{FF2B5EF4-FFF2-40B4-BE49-F238E27FC236}">
                  <a16:creationId xmlns:a16="http://schemas.microsoft.com/office/drawing/2014/main" id="{48471A26-289D-48E6-87E8-A1BD869BC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5" name="Rectangle 33">
              <a:extLst>
                <a:ext uri="{FF2B5EF4-FFF2-40B4-BE49-F238E27FC236}">
                  <a16:creationId xmlns:a16="http://schemas.microsoft.com/office/drawing/2014/main" id="{20152936-6BB5-4F2C-8B7B-FF1F5EBC9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语法单位</a:t>
              </a:r>
            </a:p>
          </p:txBody>
        </p:sp>
      </p:grpSp>
      <p:grpSp>
        <p:nvGrpSpPr>
          <p:cNvPr id="35876" name="Group 36">
            <a:extLst>
              <a:ext uri="{FF2B5EF4-FFF2-40B4-BE49-F238E27FC236}">
                <a16:creationId xmlns:a16="http://schemas.microsoft.com/office/drawing/2014/main" id="{0D289FBE-9B59-47BE-AA3D-6A42AF0A013D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2047875"/>
            <a:ext cx="1600200" cy="381000"/>
            <a:chOff x="0" y="0"/>
            <a:chExt cx="1008" cy="240"/>
          </a:xfrm>
        </p:grpSpPr>
        <p:sp>
          <p:nvSpPr>
            <p:cNvPr id="53269" name="AutoShape 35">
              <a:extLst>
                <a:ext uri="{FF2B5EF4-FFF2-40B4-BE49-F238E27FC236}">
                  <a16:creationId xmlns:a16="http://schemas.microsoft.com/office/drawing/2014/main" id="{C5DDBE3C-FC48-4DE2-94BD-4E533941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" cy="240"/>
            </a:xfrm>
            <a:prstGeom prst="downArrow">
              <a:avLst>
                <a:gd name="adj1" fmla="val 50000"/>
                <a:gd name="adj2" fmla="val 3125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 b="1">
                  <a:solidFill>
                    <a:schemeClr val="tx1"/>
                  </a:solidFill>
                  <a:latin typeface="Tahoma" panose="020B0604030504040204" pitchFamily="34" charset="0"/>
                  <a:ea typeface="楷体_GB2312"/>
                  <a:cs typeface="楷体_GB231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8" name="Rectangle 36">
              <a:extLst>
                <a:ext uri="{FF2B5EF4-FFF2-40B4-BE49-F238E27FC236}">
                  <a16:creationId xmlns:a16="http://schemas.microsoft.com/office/drawing/2014/main" id="{E5A317E6-6194-4396-9DCD-1B8BCD46C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单词符号</a:t>
              </a:r>
            </a:p>
          </p:txBody>
        </p:sp>
      </p:grpSp>
      <p:grpSp>
        <p:nvGrpSpPr>
          <p:cNvPr id="35879" name="Group 39">
            <a:extLst>
              <a:ext uri="{FF2B5EF4-FFF2-40B4-BE49-F238E27FC236}">
                <a16:creationId xmlns:a16="http://schemas.microsoft.com/office/drawing/2014/main" id="{2911DF01-C510-4D5E-9E2F-9989D44B3E45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981075"/>
            <a:ext cx="2362200" cy="990600"/>
            <a:chOff x="0" y="0"/>
            <a:chExt cx="1488" cy="624"/>
          </a:xfrm>
        </p:grpSpPr>
        <p:sp>
          <p:nvSpPr>
            <p:cNvPr id="35880" name="Rectangle 38">
              <a:extLst>
                <a:ext uri="{FF2B5EF4-FFF2-40B4-BE49-F238E27FC236}">
                  <a16:creationId xmlns:a16="http://schemas.microsoft.com/office/drawing/2014/main" id="{AA605FA2-AF7C-4546-8234-36377B751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0"/>
              <a:ext cx="1296" cy="384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pitchFamily="2" charset="2"/>
                <a:buNone/>
                <a:defRPr/>
              </a:pPr>
              <a:r>
                <a:rPr lang="zh-CN" altLang="en-US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词法分析器</a:t>
              </a:r>
            </a:p>
          </p:txBody>
        </p:sp>
        <p:grpSp>
          <p:nvGrpSpPr>
            <p:cNvPr id="53266" name="Group 41">
              <a:extLst>
                <a:ext uri="{FF2B5EF4-FFF2-40B4-BE49-F238E27FC236}">
                  <a16:creationId xmlns:a16="http://schemas.microsoft.com/office/drawing/2014/main" id="{C7276017-7895-409E-BF91-6B261BA32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0"/>
              <a:ext cx="960" cy="240"/>
              <a:chOff x="0" y="0"/>
              <a:chExt cx="960" cy="240"/>
            </a:xfrm>
          </p:grpSpPr>
          <p:sp>
            <p:nvSpPr>
              <p:cNvPr id="53267" name="AutoShape 40">
                <a:extLst>
                  <a:ext uri="{FF2B5EF4-FFF2-40B4-BE49-F238E27FC236}">
                    <a16:creationId xmlns:a16="http://schemas.microsoft.com/office/drawing/2014/main" id="{7C894EF8-2816-45E2-A5B1-F9E59E9EA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" cy="240"/>
              </a:xfrm>
              <a:prstGeom prst="downArrow">
                <a:avLst>
                  <a:gd name="adj1" fmla="val 50000"/>
                  <a:gd name="adj2" fmla="val 3125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2075" tIns="46038" rIns="92075" bIns="46038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 b="1">
                    <a:solidFill>
                      <a:schemeClr val="tx1"/>
                    </a:solidFill>
                    <a:latin typeface="Tahoma" panose="020B0604030504040204" pitchFamily="34" charset="0"/>
                    <a:ea typeface="楷体_GB2312"/>
                    <a:cs typeface="楷体_GB231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883" name="Rectangle 41">
                <a:extLst>
                  <a:ext uri="{FF2B5EF4-FFF2-40B4-BE49-F238E27FC236}">
                    <a16:creationId xmlns:a16="http://schemas.microsoft.com/office/drawing/2014/main" id="{3A6E5423-E6FC-4222-8799-AEB06BBE5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0"/>
                <a:ext cx="76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/>
              <a:p>
                <a:pPr marL="342900" indent="-34290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lang="zh-CN" altLang="en-US" sz="1600" b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源程序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5" grpId="0" animBg="1" autoUpdateAnimBg="0"/>
      <p:bldP spid="35846" grpId="0" animBg="1" autoUpdateAnimBg="0"/>
      <p:bldP spid="35847" grpId="0" animBg="1" autoUpdateAnimBg="0"/>
      <p:bldP spid="3584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F2CA54F-C9DC-4FFF-9F43-174BEB5D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30213"/>
            <a:ext cx="6734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基础理论的重要性</a:t>
            </a:r>
            <a:endParaRPr lang="en-US" altLang="zh-CN" sz="4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91667B4-AA32-4FB0-9AA8-3D465A578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8054975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计算机内功的修炼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数学基础的积累（尤其是概率和统计）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数据结构和算法基础的积累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计算理论基础的积累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96" name="日期占位符 3">
            <a:extLst>
              <a:ext uri="{FF2B5EF4-FFF2-40B4-BE49-F238E27FC236}">
                <a16:creationId xmlns:a16="http://schemas.microsoft.com/office/drawing/2014/main" id="{84939CAE-1D0D-4E3E-BB68-C6C6AEF0725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684891-F299-4C73-A8AF-0AD0D59904A7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8197" name="灯片编号占位符 4">
            <a:extLst>
              <a:ext uri="{FF2B5EF4-FFF2-40B4-BE49-F238E27FC236}">
                <a16:creationId xmlns:a16="http://schemas.microsoft.com/office/drawing/2014/main" id="{77C158D1-E49E-4553-A86E-EA2FB7B2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84087-AD32-4DFA-B49A-3CBD5BDD6907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8198" name="圆角矩形标注 5">
            <a:extLst>
              <a:ext uri="{FF2B5EF4-FFF2-40B4-BE49-F238E27FC236}">
                <a16:creationId xmlns:a16="http://schemas.microsoft.com/office/drawing/2014/main" id="{A7A8735F-5FE3-401F-BC2F-6DCF66618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349500"/>
            <a:ext cx="2303462" cy="1295400"/>
          </a:xfrm>
          <a:prstGeom prst="wedgeRoundRectCallout">
            <a:avLst>
              <a:gd name="adj1" fmla="val -59907"/>
              <a:gd name="adj2" fmla="val -33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FF0000"/>
                </a:solidFill>
                <a:ea typeface="宋体" panose="02010600030101010101" pitchFamily="2" charset="-122"/>
              </a:rPr>
              <a:t>在此基础上寻找某一个点作为突破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1C6A09-EA68-4053-A257-14D743D4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55788"/>
            <a:ext cx="276225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1" descr="https://img3.doubanio.com/lpic/s28369116.jpg">
            <a:extLst>
              <a:ext uri="{FF2B5EF4-FFF2-40B4-BE49-F238E27FC236}">
                <a16:creationId xmlns:a16="http://schemas.microsoft.com/office/drawing/2014/main" id="{0D8E1EE6-73F0-4469-95B8-DF49A7B9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946275"/>
            <a:ext cx="2514600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Picture 13" descr="查看源图像">
            <a:extLst>
              <a:ext uri="{FF2B5EF4-FFF2-40B4-BE49-F238E27FC236}">
                <a16:creationId xmlns:a16="http://schemas.microsoft.com/office/drawing/2014/main" id="{E01177DE-F5AD-4FBE-942D-1CEB6A15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1946275"/>
            <a:ext cx="2727325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>
            <a:extLst>
              <a:ext uri="{FF2B5EF4-FFF2-40B4-BE49-F238E27FC236}">
                <a16:creationId xmlns:a16="http://schemas.microsoft.com/office/drawing/2014/main" id="{FE35F4A9-DEF7-4BCA-AD53-957E624682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D43554-0BB7-43FC-9115-9905321D479D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5" name="灯片编号占位符 5">
            <a:extLst>
              <a:ext uri="{FF2B5EF4-FFF2-40B4-BE49-F238E27FC236}">
                <a16:creationId xmlns:a16="http://schemas.microsoft.com/office/drawing/2014/main" id="{E37F3C01-2343-4BC5-B839-E52E65CBCD8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1D7A8B0-BEAD-4975-84B5-569A6182E0F3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E9CA7087-CFF9-4B0A-9459-5412BD1FDC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93800" y="388938"/>
            <a:ext cx="4746625" cy="808037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、词法分析</a:t>
            </a: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9D82D076-A3B9-4353-9B3E-F24400CE85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82613" y="1484313"/>
            <a:ext cx="8382000" cy="5235575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词法分析由词法分析器</a:t>
            </a:r>
            <a:r>
              <a:rPr lang="en-US" altLang="zh-CN">
                <a:latin typeface="Times New Roman" panose="02020603050405020304" pitchFamily="18" charset="0"/>
              </a:rPr>
              <a:t>(Lexical Analyzer)</a:t>
            </a:r>
            <a:r>
              <a:rPr lang="zh-CN" altLang="en-US">
                <a:latin typeface="Times New Roman" panose="02020603050405020304" pitchFamily="18" charset="0"/>
              </a:rPr>
              <a:t>完成，词法分析器又称为扫描器</a:t>
            </a:r>
            <a:r>
              <a:rPr lang="en-US" altLang="zh-CN">
                <a:latin typeface="Times New Roman" panose="02020603050405020304" pitchFamily="18" charset="0"/>
              </a:rPr>
              <a:t>(Scanner)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词法分析器从左到右扫描组成源程序的字符串，并将其转换成单词串；同时要：查词法错误，进行标识符登记（符号表管理）。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输入：字符串  	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输出：</a:t>
            </a:r>
            <a:r>
              <a:rPr lang="en-US" altLang="zh-CN">
                <a:latin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>
                <a:latin typeface="Times New Roman" panose="02020603050405020304" pitchFamily="18" charset="0"/>
                <a:sym typeface="Wingdings" panose="05000000000000000000" pitchFamily="2" charset="2"/>
              </a:rPr>
              <a:t>种别码，属性值</a:t>
            </a:r>
            <a:r>
              <a:rPr lang="en-US" altLang="zh-CN">
                <a:latin typeface="Times New Roman" panose="02020603050405020304" pitchFamily="18" charset="0"/>
                <a:sym typeface="Wingdings" panose="05000000000000000000" pitchFamily="2" charset="2"/>
              </a:rPr>
              <a:t>)——</a:t>
            </a:r>
            <a:r>
              <a:rPr lang="zh-CN" altLang="en-US">
                <a:latin typeface="Times New Roman" panose="02020603050405020304" pitchFamily="18" charset="0"/>
                <a:sym typeface="Wingdings" panose="05000000000000000000" pitchFamily="2" charset="2"/>
              </a:rPr>
              <a:t>序对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  <a:sym typeface="Wingdings" panose="05000000000000000000" pitchFamily="2" charset="2"/>
              </a:rPr>
              <a:t>属性值</a:t>
            </a:r>
            <a:r>
              <a:rPr lang="en-US" altLang="zh-CN" sz="3200">
                <a:latin typeface="Times New Roman" panose="02020603050405020304" pitchFamily="18" charset="0"/>
                <a:sym typeface="Wingdings" panose="05000000000000000000" pitchFamily="2" charset="2"/>
              </a:rPr>
              <a:t>——token</a:t>
            </a:r>
            <a:r>
              <a:rPr lang="zh-CN" altLang="en-US" sz="3200">
                <a:latin typeface="Times New Roman" panose="02020603050405020304" pitchFamily="18" charset="0"/>
                <a:sym typeface="Wingdings" panose="05000000000000000000" pitchFamily="2" charset="2"/>
              </a:rPr>
              <a:t>的机内表示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4">
            <a:extLst>
              <a:ext uri="{FF2B5EF4-FFF2-40B4-BE49-F238E27FC236}">
                <a16:creationId xmlns:a16="http://schemas.microsoft.com/office/drawing/2014/main" id="{9701944F-2746-474D-883B-F4D06053123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95247D-F0D2-4CE2-8C09-637091282707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299" name="灯片编号占位符 6">
            <a:extLst>
              <a:ext uri="{FF2B5EF4-FFF2-40B4-BE49-F238E27FC236}">
                <a16:creationId xmlns:a16="http://schemas.microsoft.com/office/drawing/2014/main" id="{B7E4CFD0-1589-48BB-BE37-17373A2E0AD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004DE2D-37F8-494A-9EA9-2E437259D6B8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035A6375-68ED-416C-85B7-49F3A0D6872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3150" y="347663"/>
            <a:ext cx="4578350" cy="77787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、词法分析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26F9A795-5D68-4221-9F10-CE484AA4D3B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9750" y="1905000"/>
            <a:ext cx="4679950" cy="3276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>
                <a:latin typeface="Times New Roman" panose="02020603050405020304" pitchFamily="18" charset="0"/>
              </a:rPr>
              <a:t>例：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sum=(10+20)*(num+square); </a:t>
            </a:r>
          </a:p>
        </p:txBody>
      </p:sp>
      <p:sp>
        <p:nvSpPr>
          <p:cNvPr id="36870" name="Rectangle 4">
            <a:extLst>
              <a:ext uri="{FF2B5EF4-FFF2-40B4-BE49-F238E27FC236}">
                <a16:creationId xmlns:a16="http://schemas.microsoft.com/office/drawing/2014/main" id="{7EECE77B-C162-443C-8FE9-F418E79EEB6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64163" y="765175"/>
            <a:ext cx="2952750" cy="5616575"/>
          </a:xfrm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结果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sum)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赋值号，</a:t>
            </a:r>
            <a:r>
              <a:rPr lang="en-US" altLang="zh-CN" sz="2000">
                <a:latin typeface="Times New Roman" panose="02020603050405020304" pitchFamily="18" charset="0"/>
              </a:rPr>
              <a:t>=)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左括号， </a:t>
            </a:r>
            <a:r>
              <a:rPr lang="en-US" altLang="zh-CN" sz="2000">
                <a:latin typeface="Times New Roman" panose="02020603050405020304" pitchFamily="18" charset="0"/>
              </a:rPr>
              <a:t>(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整常数，</a:t>
            </a:r>
            <a:r>
              <a:rPr lang="en-US" altLang="zh-CN" sz="2000">
                <a:latin typeface="Times New Roman" panose="02020603050405020304" pitchFamily="18" charset="0"/>
              </a:rPr>
              <a:t>10)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加号，</a:t>
            </a:r>
            <a:r>
              <a:rPr lang="en-US" altLang="zh-CN" sz="2000">
                <a:latin typeface="Times New Roman" panose="02020603050405020304" pitchFamily="18" charset="0"/>
              </a:rPr>
              <a:t>+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整常数，</a:t>
            </a:r>
            <a:r>
              <a:rPr lang="en-US" altLang="zh-CN" sz="2000">
                <a:latin typeface="Times New Roman" panose="02020603050405020304" pitchFamily="18" charset="0"/>
              </a:rPr>
              <a:t>20)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右括号， </a:t>
            </a:r>
            <a:r>
              <a:rPr lang="en-US" altLang="zh-CN" sz="2000">
                <a:latin typeface="Times New Roman" panose="02020603050405020304" pitchFamily="18" charset="0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乘号，* </a:t>
            </a:r>
            <a:r>
              <a:rPr lang="en-US" altLang="zh-CN" sz="2000"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左括号， </a:t>
            </a:r>
            <a:r>
              <a:rPr lang="en-US" altLang="zh-CN" sz="2000">
                <a:latin typeface="Times New Roman" panose="02020603050405020304" pitchFamily="18" charset="0"/>
              </a:rPr>
              <a:t>(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num)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加号，</a:t>
            </a:r>
            <a:r>
              <a:rPr lang="en-US" altLang="zh-CN" sz="2000">
                <a:latin typeface="Times New Roman" panose="02020603050405020304" pitchFamily="18" charset="0"/>
              </a:rPr>
              <a:t>+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square)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右括号， </a:t>
            </a:r>
            <a:r>
              <a:rPr lang="en-US" altLang="zh-CN" sz="2000">
                <a:latin typeface="Times New Roman" panose="02020603050405020304" pitchFamily="18" charset="0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分号，</a:t>
            </a:r>
            <a:r>
              <a:rPr lang="en-US" altLang="zh-CN" sz="2000">
                <a:latin typeface="Times New Roman" panose="02020603050405020304" pitchFamily="18" charset="0"/>
              </a:rPr>
              <a:t>;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"/>
                                        <p:tgtEl>
                                          <p:spTgt spid="36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"/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"/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"/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75"/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"/>
                                        <p:tgtEl>
                                          <p:spTgt spid="368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75"/>
                                        <p:tgtEl>
                                          <p:spTgt spid="368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75"/>
                                        <p:tgtEl>
                                          <p:spTgt spid="368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75"/>
                                        <p:tgtEl>
                                          <p:spTgt spid="368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build="p" autoUpdateAnimBg="0"/>
      <p:bldP spid="36870" grpId="0" build="p" bldLvl="2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3">
            <a:extLst>
              <a:ext uri="{FF2B5EF4-FFF2-40B4-BE49-F238E27FC236}">
                <a16:creationId xmlns:a16="http://schemas.microsoft.com/office/drawing/2014/main" id="{5D8D8519-5726-4D4F-8029-1DAD2017CC1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F24BA08-63BD-4FBC-868A-A1D6E8BED0FA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3" name="灯片编号占位符 5">
            <a:extLst>
              <a:ext uri="{FF2B5EF4-FFF2-40B4-BE49-F238E27FC236}">
                <a16:creationId xmlns:a16="http://schemas.microsoft.com/office/drawing/2014/main" id="{46EF15C6-19B9-4B39-AD26-33A2E5F16C5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A12122A-6167-4680-AEDA-CE67BEBBC999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3FEDBB5B-730F-4D30-8975-69BF284BEA1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19088"/>
            <a:ext cx="4813300" cy="877887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、语法分析</a:t>
            </a:r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D0645A76-7430-4F5F-B9DF-0AA129782E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557338"/>
            <a:ext cx="8415338" cy="4824412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语法分析由语法分析器</a:t>
            </a:r>
            <a:r>
              <a:rPr lang="en-US" altLang="zh-CN" sz="2800">
                <a:latin typeface="Times New Roman" panose="02020603050405020304" pitchFamily="18" charset="0"/>
              </a:rPr>
              <a:t>(Syntax Analyzer)</a:t>
            </a:r>
            <a:r>
              <a:rPr lang="zh-CN" altLang="en-US" sz="2800">
                <a:latin typeface="Times New Roman" panose="02020603050405020304" pitchFamily="18" charset="0"/>
              </a:rPr>
              <a:t>完成，语法分析器又叫</a:t>
            </a:r>
            <a:r>
              <a:rPr lang="en-US" altLang="zh-CN" sz="2800">
                <a:latin typeface="Times New Roman" panose="02020603050405020304" pitchFamily="18" charset="0"/>
              </a:rPr>
              <a:t>Parser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功能：</a:t>
            </a:r>
          </a:p>
          <a:p>
            <a:pPr lvl="1" eaLnBrk="1" hangingPunct="1"/>
            <a:r>
              <a:rPr lang="en-US" altLang="zh-CN" sz="2600">
                <a:latin typeface="Times New Roman" panose="02020603050405020304" pitchFamily="18" charset="0"/>
              </a:rPr>
              <a:t>Parser</a:t>
            </a:r>
            <a:r>
              <a:rPr lang="zh-CN" altLang="en-US" sz="2600">
                <a:latin typeface="Times New Roman" panose="02020603050405020304" pitchFamily="18" charset="0"/>
              </a:rPr>
              <a:t>实现“组词成句”： 将词组成各类语法成分，例如因子、项、表达式、语句、子程序</a:t>
            </a:r>
            <a:r>
              <a:rPr lang="en-US" altLang="zh-CN" sz="2600">
                <a:latin typeface="Times New Roman" panose="02020603050405020304" pitchFamily="18" charset="0"/>
              </a:rPr>
              <a:t>…</a:t>
            </a:r>
          </a:p>
          <a:p>
            <a:pPr lvl="1" eaLnBrk="1" hangingPunct="1"/>
            <a:r>
              <a:rPr lang="zh-CN" altLang="en-US" sz="2600">
                <a:latin typeface="Times New Roman" panose="02020603050405020304" pitchFamily="18" charset="0"/>
              </a:rPr>
              <a:t>构造分析树</a:t>
            </a:r>
          </a:p>
          <a:p>
            <a:pPr lvl="1" eaLnBrk="1" hangingPunct="1"/>
            <a:r>
              <a:rPr lang="zh-CN" altLang="en-US" sz="2600">
                <a:latin typeface="Times New Roman" panose="02020603050405020304" pitchFamily="18" charset="0"/>
              </a:rPr>
              <a:t>指出语法错误</a:t>
            </a:r>
          </a:p>
          <a:p>
            <a:pPr lvl="1" eaLnBrk="1" hangingPunct="1"/>
            <a:r>
              <a:rPr lang="zh-CN" altLang="en-US" sz="2600">
                <a:latin typeface="Times New Roman" panose="02020603050405020304" pitchFamily="18" charset="0"/>
              </a:rPr>
              <a:t>指导翻译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输入：</a:t>
            </a:r>
            <a:r>
              <a:rPr lang="en-US" altLang="zh-CN" sz="2800">
                <a:latin typeface="Times New Roman" panose="02020603050405020304" pitchFamily="18" charset="0"/>
              </a:rPr>
              <a:t>token</a:t>
            </a:r>
            <a:r>
              <a:rPr lang="zh-CN" altLang="en-US" sz="2800">
                <a:latin typeface="Times New Roman" panose="02020603050405020304" pitchFamily="18" charset="0"/>
              </a:rPr>
              <a:t>序列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输出：语法成分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4">
            <a:extLst>
              <a:ext uri="{FF2B5EF4-FFF2-40B4-BE49-F238E27FC236}">
                <a16:creationId xmlns:a16="http://schemas.microsoft.com/office/drawing/2014/main" id="{6E1C74ED-C966-4283-948B-CC38077566D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32C19A-41A0-4007-ACCD-847347E4BF4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7" name="灯片编号占位符 6">
            <a:extLst>
              <a:ext uri="{FF2B5EF4-FFF2-40B4-BE49-F238E27FC236}">
                <a16:creationId xmlns:a16="http://schemas.microsoft.com/office/drawing/2014/main" id="{7B2DBF26-50B3-4C82-BC0C-A7AE8D49B7C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04250D4-F034-475D-AC91-38C868D8F31F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CC6C5586-7754-4644-B388-2297540E18F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9338" y="304800"/>
            <a:ext cx="3810000" cy="820738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、语法分析</a:t>
            </a:r>
          </a:p>
        </p:txBody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F97C8EE9-96B0-424B-8DC0-5507283C6FD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59313" y="765175"/>
            <a:ext cx="4484687" cy="5334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sum=(10+20)*(num+square);</a:t>
            </a:r>
          </a:p>
        </p:txBody>
      </p:sp>
      <p:sp>
        <p:nvSpPr>
          <p:cNvPr id="57350" name="Rectangle 40">
            <a:extLst>
              <a:ext uri="{FF2B5EF4-FFF2-40B4-BE49-F238E27FC236}">
                <a16:creationId xmlns:a16="http://schemas.microsoft.com/office/drawing/2014/main" id="{341FCB3B-62AF-4533-911E-05CCADAC4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1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9943" name="Object 39">
            <a:extLst>
              <a:ext uri="{FF2B5EF4-FFF2-40B4-BE49-F238E27FC236}">
                <a16:creationId xmlns:a16="http://schemas.microsoft.com/office/drawing/2014/main" id="{98E2272C-03FD-4EF2-AA84-FA6FC34EC0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1358900"/>
          <a:ext cx="5329238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Visio" r:id="rId3" imgW="3009504" imgH="2256073" progId="Visio.Drawing.11">
                  <p:embed/>
                </p:oleObj>
              </mc:Choice>
              <mc:Fallback>
                <p:oleObj name="Visio" r:id="rId3" imgW="3009504" imgH="2256073" progId="Visio.Drawing.11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358900"/>
                        <a:ext cx="5329238" cy="399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28FEC805-1C13-4B80-9C42-82F3DDF5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60475"/>
            <a:ext cx="2952750" cy="51212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词法分析结果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sum)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赋值号，</a:t>
            </a:r>
            <a:r>
              <a:rPr lang="en-US" altLang="zh-CN" sz="2000">
                <a:latin typeface="Times New Roman" panose="02020603050405020304" pitchFamily="18" charset="0"/>
              </a:rPr>
              <a:t>=)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左括号， </a:t>
            </a:r>
            <a:r>
              <a:rPr lang="en-US" altLang="zh-CN" sz="2000">
                <a:latin typeface="Times New Roman" panose="02020603050405020304" pitchFamily="18" charset="0"/>
              </a:rPr>
              <a:t>(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整常数，</a:t>
            </a:r>
            <a:r>
              <a:rPr lang="en-US" altLang="zh-CN" sz="2000">
                <a:latin typeface="Times New Roman" panose="02020603050405020304" pitchFamily="18" charset="0"/>
              </a:rPr>
              <a:t>10)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加号，</a:t>
            </a:r>
            <a:r>
              <a:rPr lang="en-US" altLang="zh-CN" sz="2000">
                <a:latin typeface="Times New Roman" panose="02020603050405020304" pitchFamily="18" charset="0"/>
              </a:rPr>
              <a:t>+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整常数，</a:t>
            </a:r>
            <a:r>
              <a:rPr lang="en-US" altLang="zh-CN" sz="2000">
                <a:latin typeface="Times New Roman" panose="02020603050405020304" pitchFamily="18" charset="0"/>
              </a:rPr>
              <a:t>20)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右括号， </a:t>
            </a:r>
            <a:r>
              <a:rPr lang="en-US" altLang="zh-CN" sz="2000">
                <a:latin typeface="Times New Roman" panose="02020603050405020304" pitchFamily="18" charset="0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乘号，* </a:t>
            </a:r>
            <a:r>
              <a:rPr lang="en-US" altLang="zh-CN" sz="2000"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左括号， </a:t>
            </a:r>
            <a:r>
              <a:rPr lang="en-US" altLang="zh-CN" sz="2000">
                <a:latin typeface="Times New Roman" panose="02020603050405020304" pitchFamily="18" charset="0"/>
              </a:rPr>
              <a:t>(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num)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加号，</a:t>
            </a:r>
            <a:r>
              <a:rPr lang="en-US" altLang="zh-CN" sz="2000">
                <a:latin typeface="Times New Roman" panose="02020603050405020304" pitchFamily="18" charset="0"/>
              </a:rPr>
              <a:t>+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标识符，</a:t>
            </a:r>
            <a:r>
              <a:rPr lang="en-US" altLang="zh-CN" sz="2000">
                <a:latin typeface="Times New Roman" panose="02020603050405020304" pitchFamily="18" charset="0"/>
              </a:rPr>
              <a:t>square)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右括号， </a:t>
            </a:r>
            <a:r>
              <a:rPr lang="en-US" altLang="zh-CN" sz="2000">
                <a:latin typeface="Times New Roman" panose="02020603050405020304" pitchFamily="18" charset="0"/>
              </a:rPr>
              <a:t>) 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latin typeface="Times New Roman" panose="02020603050405020304" pitchFamily="18" charset="0"/>
              </a:rPr>
              <a:t>(</a:t>
            </a:r>
            <a:r>
              <a:rPr lang="zh-CN" altLang="en-US" sz="2000">
                <a:latin typeface="Times New Roman" panose="02020603050405020304" pitchFamily="18" charset="0"/>
              </a:rPr>
              <a:t>分号，</a:t>
            </a:r>
            <a:r>
              <a:rPr lang="en-US" altLang="zh-CN" sz="2000">
                <a:latin typeface="Times New Roman" panose="02020603050405020304" pitchFamily="18" charset="0"/>
              </a:rPr>
              <a:t>;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>
            <a:extLst>
              <a:ext uri="{FF2B5EF4-FFF2-40B4-BE49-F238E27FC236}">
                <a16:creationId xmlns:a16="http://schemas.microsoft.com/office/drawing/2014/main" id="{455BECD4-6A25-4CDF-8A8C-127661AD40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6613FC3-413C-4534-92D8-AE1971DDF58A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1" name="灯片编号占位符 5">
            <a:extLst>
              <a:ext uri="{FF2B5EF4-FFF2-40B4-BE49-F238E27FC236}">
                <a16:creationId xmlns:a16="http://schemas.microsoft.com/office/drawing/2014/main" id="{302FC9D0-7EBA-4D6E-9B5C-CC60B768BA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B787DDD-892D-4C7D-9173-47FD4FED858E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0912B598-81C6-4BDB-8136-3E28C805BE6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363538"/>
            <a:ext cx="4506912" cy="833437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、语义分析</a:t>
            </a:r>
          </a:p>
        </p:txBody>
      </p:sp>
      <p:sp>
        <p:nvSpPr>
          <p:cNvPr id="40965" name="Rectangle 3">
            <a:extLst>
              <a:ext uri="{FF2B5EF4-FFF2-40B4-BE49-F238E27FC236}">
                <a16:creationId xmlns:a16="http://schemas.microsoft.com/office/drawing/2014/main" id="{4EC73C44-77A3-4295-B4DD-FBAE9AF747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375650" cy="5256213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语义分析</a:t>
            </a:r>
            <a:r>
              <a:rPr lang="en-US" altLang="zh-CN">
                <a:latin typeface="Times New Roman" panose="02020603050405020304" pitchFamily="18" charset="0"/>
              </a:rPr>
              <a:t>(semantic analysis)</a:t>
            </a:r>
            <a:r>
              <a:rPr lang="zh-CN" altLang="en-US">
                <a:latin typeface="Times New Roman" panose="02020603050405020304" pitchFamily="18" charset="0"/>
              </a:rPr>
              <a:t>一般和语法分析同时进行，称为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语法制导翻译</a:t>
            </a:r>
            <a:r>
              <a:rPr lang="en-US" altLang="zh-CN">
                <a:latin typeface="Times New Roman" panose="02020603050405020304" pitchFamily="18" charset="0"/>
              </a:rPr>
              <a:t>(syntax-directed translation)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功能：分析由语法分析器识别出来的语法成分的语义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获取标识符的属性：类型、作用域等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语义检查：运算的合法性、取值范围等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子程序的静态绑定：代码的相对地址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变量的静态绑定：数据的相对地址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>
            <a:extLst>
              <a:ext uri="{FF2B5EF4-FFF2-40B4-BE49-F238E27FC236}">
                <a16:creationId xmlns:a16="http://schemas.microsoft.com/office/drawing/2014/main" id="{D6F8931B-7F71-4D6E-BFEE-3F3E55E3685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39E6D37-7B09-4B9F-9C06-585A764E9D82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5" name="灯片编号占位符 5">
            <a:extLst>
              <a:ext uri="{FF2B5EF4-FFF2-40B4-BE49-F238E27FC236}">
                <a16:creationId xmlns:a16="http://schemas.microsoft.com/office/drawing/2014/main" id="{6B607743-D129-4773-8D2F-FC2F2C9CE83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655872F-4EAC-4B14-B768-F2E6F4E35C4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8A9B5975-6E66-407C-9839-C401C726F1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363538"/>
            <a:ext cx="4506912" cy="833437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、语义分析</a:t>
            </a:r>
          </a:p>
        </p:txBody>
      </p:sp>
      <p:sp>
        <p:nvSpPr>
          <p:cNvPr id="59397" name="Rectangle 3">
            <a:extLst>
              <a:ext uri="{FF2B5EF4-FFF2-40B4-BE49-F238E27FC236}">
                <a16:creationId xmlns:a16="http://schemas.microsoft.com/office/drawing/2014/main" id="{C0ABB00E-5760-4017-9B2B-29273FC7C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313" y="765175"/>
            <a:ext cx="44846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sum=(10+20)*(num+square);</a:t>
            </a:r>
          </a:p>
        </p:txBody>
      </p:sp>
      <p:graphicFrame>
        <p:nvGraphicFramePr>
          <p:cNvPr id="7" name="Object 39">
            <a:extLst>
              <a:ext uri="{FF2B5EF4-FFF2-40B4-BE49-F238E27FC236}">
                <a16:creationId xmlns:a16="http://schemas.microsoft.com/office/drawing/2014/main" id="{3BADDCD8-6769-4EA0-9BEF-697B964206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989138"/>
          <a:ext cx="4176712" cy="313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Visio" r:id="rId3" imgW="3009504" imgH="2256073" progId="Visio.Drawing.11">
                  <p:embed/>
                </p:oleObj>
              </mc:Choice>
              <mc:Fallback>
                <p:oleObj name="Visio" r:id="rId3" imgW="3009504" imgH="2256073" progId="Visio.Drawing.11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89138"/>
                        <a:ext cx="4176712" cy="313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>
            <a:extLst>
              <a:ext uri="{FF2B5EF4-FFF2-40B4-BE49-F238E27FC236}">
                <a16:creationId xmlns:a16="http://schemas.microsoft.com/office/drawing/2014/main" id="{289335FC-165A-4D76-B542-99AEE68F0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1989138"/>
          <a:ext cx="344963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Visio" r:id="rId5" imgW="1761459" imgH="1246900" progId="Visio.Drawing.11">
                  <p:embed/>
                </p:oleObj>
              </mc:Choice>
              <mc:Fallback>
                <p:oleObj name="Visio" r:id="rId5" imgW="1761459" imgH="1246900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989138"/>
                        <a:ext cx="3449638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>
            <a:extLst>
              <a:ext uri="{FF2B5EF4-FFF2-40B4-BE49-F238E27FC236}">
                <a16:creationId xmlns:a16="http://schemas.microsoft.com/office/drawing/2014/main" id="{547291AD-920B-4142-B3A4-B68E0875D3A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84853-647C-47D3-9FAA-5B1D6942A551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19" name="灯片编号占位符 5">
            <a:extLst>
              <a:ext uri="{FF2B5EF4-FFF2-40B4-BE49-F238E27FC236}">
                <a16:creationId xmlns:a16="http://schemas.microsoft.com/office/drawing/2014/main" id="{C60C76B4-CA0B-4E5B-B71D-721E61679D2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F100D25-C74A-484E-8586-B610EBB3A8E0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7DA2BC0A-8DCC-4267-8ACB-C43CF1C503C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17513"/>
            <a:ext cx="5778500" cy="70802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、中间代码生成</a:t>
            </a:r>
          </a:p>
        </p:txBody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F0545CF0-2FE5-496B-B9F2-A9BDD1AC1D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412875"/>
            <a:ext cx="7764462" cy="1295400"/>
          </a:xfrm>
        </p:spPr>
        <p:txBody>
          <a:bodyPr/>
          <a:lstStyle/>
          <a:p>
            <a:pPr marL="0" indent="0" eaLnBrk="1" hangingPunct="1"/>
            <a:r>
              <a:rPr lang="zh-CN" altLang="en-US">
                <a:latin typeface="Times New Roman" panose="02020603050405020304" pitchFamily="18" charset="0"/>
              </a:rPr>
              <a:t>语义分析通常以中间代码形式表达操作</a:t>
            </a:r>
            <a:endParaRPr lang="en-US" altLang="zh-CN">
              <a:latin typeface="Times New Roman" panose="02020603050405020304" pitchFamily="18" charset="0"/>
            </a:endParaRPr>
          </a:p>
          <a:p>
            <a:pPr marL="0" indent="0" eaLnBrk="1" hangingPunct="1"/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:sum=(10+20)*(num+square); </a:t>
            </a:r>
          </a:p>
        </p:txBody>
      </p:sp>
      <p:sp>
        <p:nvSpPr>
          <p:cNvPr id="41990" name="Text Box 4">
            <a:extLst>
              <a:ext uri="{FF2B5EF4-FFF2-40B4-BE49-F238E27FC236}">
                <a16:creationId xmlns:a16="http://schemas.microsoft.com/office/drawing/2014/main" id="{7597AE4C-3737-4ED3-8CFA-168DD18C8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708275"/>
            <a:ext cx="3384550" cy="32194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后缀表示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(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逆波兰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Anti- Polish Notation) 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sum 10 20 + num square +*=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1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前缀表示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(</a:t>
            </a:r>
            <a:r>
              <a:rPr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波兰</a:t>
            </a: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Polish Notation) 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>
                <a:effectLst>
                  <a:outerShdw blurRad="38100" dist="38100" dir="2700000" algn="tl">
                    <a:srgbClr val="C0C0C0"/>
                  </a:outerShdw>
                </a:effectLst>
              </a:rPr>
              <a:t>= sum *+10 20+num square</a:t>
            </a:r>
            <a:r>
              <a:rPr lang="en-US" sz="2000"/>
              <a:t> </a:t>
            </a:r>
          </a:p>
        </p:txBody>
      </p:sp>
      <p:sp>
        <p:nvSpPr>
          <p:cNvPr id="41991" name="Text Box 5">
            <a:extLst>
              <a:ext uri="{FF2B5EF4-FFF2-40B4-BE49-F238E27FC236}">
                <a16:creationId xmlns:a16="http://schemas.microsoft.com/office/drawing/2014/main" id="{F546D7FA-EAF7-4214-B9B9-DEEDF1896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2708275"/>
            <a:ext cx="2557462" cy="2089150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四元式表示</a:t>
            </a:r>
          </a:p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(</a:t>
            </a:r>
            <a:r>
              <a:rPr lang="zh-CN" altLang="en-US" sz="20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三地址码</a:t>
            </a:r>
            <a:r>
              <a:rPr lang="en-US" sz="20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)</a:t>
            </a:r>
          </a:p>
          <a:p>
            <a:pPr eaLnBrk="1" hangingPunct="1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(+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20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eaLnBrk="1" hangingPunct="1">
              <a:defRPr/>
            </a:pP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(+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num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square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de-DE" altLang="en-US" sz="1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de-DE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(*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 </a:t>
            </a:r>
            <a:r>
              <a:rPr lang="de-DE" alt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de-DE" alt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 </a:t>
            </a:r>
            <a:r>
              <a:rPr lang="de-DE" alt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de-DE" alt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 </a:t>
            </a:r>
            <a:r>
              <a:rPr lang="de-DE" alt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de-DE" alt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de-DE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eaLnBrk="1" hangingPunct="1">
              <a:defRPr/>
            </a:pPr>
            <a:r>
              <a:rPr lang="de-DE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(=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 </a:t>
            </a:r>
            <a:r>
              <a:rPr lang="de-DE" altLang="en-US" sz="18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de-DE" alt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de-DE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zh-CN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 ， </a:t>
            </a:r>
            <a:r>
              <a:rPr lang="de-DE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sum)</a:t>
            </a:r>
            <a:r>
              <a:rPr lang="de-DE" altLang="en-US" sz="1800" dirty="0"/>
              <a:t> </a:t>
            </a:r>
            <a:endParaRPr lang="en-US" sz="1800" dirty="0"/>
          </a:p>
        </p:txBody>
      </p:sp>
      <p:sp>
        <p:nvSpPr>
          <p:cNvPr id="41992" name="Text Box 6">
            <a:extLst>
              <a:ext uri="{FF2B5EF4-FFF2-40B4-BE49-F238E27FC236}">
                <a16:creationId xmlns:a16="http://schemas.microsoft.com/office/drawing/2014/main" id="{29F5F915-1971-41DC-AE35-493A31C08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850" y="4941888"/>
            <a:ext cx="2547938" cy="1601787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三元式表示</a:t>
            </a:r>
          </a:p>
          <a:p>
            <a:pPr eaLnBrk="1" hangingPunct="1">
              <a:defRPr/>
            </a:pP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(+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20)</a:t>
            </a:r>
          </a:p>
          <a:p>
            <a:pPr eaLnBrk="1" hangingPunct="1">
              <a:defRPr/>
            </a:pP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(+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num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square)</a:t>
            </a:r>
          </a:p>
          <a:p>
            <a:pPr eaLnBrk="1" hangingPunct="1">
              <a:defRPr/>
            </a:pP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(*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，⑴，⑵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eaLnBrk="1" hangingPunct="1">
              <a:defRPr/>
            </a:pP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(=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 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sum</a:t>
            </a:r>
            <a:r>
              <a:rPr lang="zh-CN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，⑶</a:t>
            </a:r>
            <a:r>
              <a:rPr lang="de-DE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de-DE" altLang="en-US" sz="1800"/>
              <a:t> </a:t>
            </a:r>
            <a:endParaRPr lang="en-US" sz="1800"/>
          </a:p>
        </p:txBody>
      </p:sp>
      <p:sp>
        <p:nvSpPr>
          <p:cNvPr id="60425" name="Rectangle 21">
            <a:extLst>
              <a:ext uri="{FF2B5EF4-FFF2-40B4-BE49-F238E27FC236}">
                <a16:creationId xmlns:a16="http://schemas.microsoft.com/office/drawing/2014/main" id="{46EB8267-D7E4-4B98-8BDF-DBF6E9E7B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9225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FC40891-B898-440C-A67E-48DA11336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6688" y="4059238"/>
          <a:ext cx="2406650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9" name="Visio" r:id="rId3" imgW="1761459" imgH="1246900" progId="Visio.Drawing.11">
                  <p:embed/>
                </p:oleObj>
              </mc:Choice>
              <mc:Fallback>
                <p:oleObj name="Visio" r:id="rId3" imgW="1761459" imgH="1246900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4059238"/>
                        <a:ext cx="2406650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EBA80F-B4D5-489E-85F5-3F8CD97BA39C}"/>
              </a:ext>
            </a:extLst>
          </p:cNvPr>
          <p:cNvSpPr txBox="1"/>
          <p:nvPr/>
        </p:nvSpPr>
        <p:spPr>
          <a:xfrm>
            <a:off x="6694488" y="3573463"/>
            <a:ext cx="1190625" cy="492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1" charset="-122"/>
              </a:rPr>
              <a:t>树表示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86E8DD-9044-454E-B7FA-59E8FCF9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3573463"/>
            <a:ext cx="2270125" cy="21685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 animBg="1" autoUpdateAnimBg="0"/>
      <p:bldP spid="41991" grpId="0" animBg="1" autoUpdateAnimBg="0"/>
      <p:bldP spid="41992" grpId="0" animBg="1" autoUpdateAnimBg="0"/>
      <p:bldP spid="5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4">
            <a:extLst>
              <a:ext uri="{FF2B5EF4-FFF2-40B4-BE49-F238E27FC236}">
                <a16:creationId xmlns:a16="http://schemas.microsoft.com/office/drawing/2014/main" id="{6B70823A-8A79-433C-9526-C6428E961A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ECE973-4925-4308-B448-5D53A5EF4905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3" name="灯片编号占位符 6">
            <a:extLst>
              <a:ext uri="{FF2B5EF4-FFF2-40B4-BE49-F238E27FC236}">
                <a16:creationId xmlns:a16="http://schemas.microsoft.com/office/drawing/2014/main" id="{FD0F2650-8FED-4B8E-BE7E-D543457FAF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4060E01-AF00-415D-811C-332C526CCC13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1B73D163-D2DC-4BE9-B22A-8439EC4B3D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620713"/>
            <a:ext cx="5029200" cy="439737"/>
          </a:xfrm>
        </p:spPr>
        <p:txBody>
          <a:bodyPr anchor="ctr"/>
          <a:lstStyle/>
          <a:p>
            <a:pPr algn="just" eaLnBrk="1" hangingPunct="1"/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、中间代码生成</a:t>
            </a:r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D778F010-A3FA-44C8-B126-14AC2983785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557338"/>
            <a:ext cx="6613525" cy="2592387"/>
          </a:xfrm>
        </p:spPr>
        <p:txBody>
          <a:bodyPr/>
          <a:lstStyle/>
          <a:p>
            <a:pPr eaLnBrk="1" hangingPunct="1"/>
            <a:r>
              <a:rPr lang="zh-CN" altLang="zh-CN" sz="3600">
                <a:latin typeface="Times New Roman" panose="02020603050405020304" pitchFamily="18" charset="0"/>
              </a:rPr>
              <a:t>中间代码的特点</a:t>
            </a:r>
          </a:p>
          <a:p>
            <a:pPr lvl="1" eaLnBrk="1" hangingPunct="1"/>
            <a:r>
              <a:rPr lang="zh-CN" altLang="zh-CN" sz="3200">
                <a:latin typeface="Times New Roman" panose="02020603050405020304" pitchFamily="18" charset="0"/>
              </a:rPr>
              <a:t>简单规范</a:t>
            </a:r>
          </a:p>
          <a:p>
            <a:pPr lvl="1" eaLnBrk="1" hangingPunct="1"/>
            <a:r>
              <a:rPr lang="zh-CN" altLang="zh-CN" sz="3200">
                <a:latin typeface="Times New Roman" panose="02020603050405020304" pitchFamily="18" charset="0"/>
              </a:rPr>
              <a:t>与机器无关</a:t>
            </a:r>
          </a:p>
          <a:p>
            <a:pPr lvl="1" eaLnBrk="1" hangingPunct="1"/>
            <a:r>
              <a:rPr lang="zh-CN" altLang="zh-CN" sz="3200">
                <a:latin typeface="Times New Roman" panose="02020603050405020304" pitchFamily="18" charset="0"/>
              </a:rPr>
              <a:t>易于优化与转换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>
            <a:extLst>
              <a:ext uri="{FF2B5EF4-FFF2-40B4-BE49-F238E27FC236}">
                <a16:creationId xmlns:a16="http://schemas.microsoft.com/office/drawing/2014/main" id="{93010B7A-3FBC-47AF-A2E8-4C7F1C3D32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7965E1-EFFC-4B8D-81F6-0E5919BA750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7" name="灯片编号占位符 5">
            <a:extLst>
              <a:ext uri="{FF2B5EF4-FFF2-40B4-BE49-F238E27FC236}">
                <a16:creationId xmlns:a16="http://schemas.microsoft.com/office/drawing/2014/main" id="{7086C68A-1A7A-44D3-B8D9-1071D7BCAD8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1168096-8FEE-4A5B-BC46-4A6AD3CD385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DF242C1E-AD80-482D-82D5-E827AC50DB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412875"/>
            <a:ext cx="7999412" cy="4832350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先谈谈代码优化的一些问题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>
                <a:latin typeface="Times New Roman" panose="02020603050405020304" pitchFamily="18" charset="0"/>
              </a:rPr>
              <a:t>Donald Knuth: </a:t>
            </a:r>
            <a:r>
              <a:rPr lang="zh-CN" altLang="en-US">
                <a:latin typeface="Times New Roman" panose="02020603050405020304" pitchFamily="18" charset="0"/>
              </a:rPr>
              <a:t>过早的优化是万恶之源，让正确的程序更快，要比让快速的程序正确容易得多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将最多的努力投入到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运行消耗时间最多</a:t>
            </a:r>
            <a:r>
              <a:rPr lang="zh-CN" altLang="en-US">
                <a:latin typeface="Times New Roman" panose="02020603050405020304" pitchFamily="18" charset="0"/>
              </a:rPr>
              <a:t>的那部分代码中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优化的层次越高，就会越有效，最好的优化是找到一个更有效的算法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将程序编写和优化当作独立的步骤来做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性能分析数据应该是第一位，最后才是直觉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7687C3A1-5C92-4FD6-BBE3-882A55A5FC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0475" y="468313"/>
            <a:ext cx="4895850" cy="584200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、代码优化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>
            <a:extLst>
              <a:ext uri="{FF2B5EF4-FFF2-40B4-BE49-F238E27FC236}">
                <a16:creationId xmlns:a16="http://schemas.microsoft.com/office/drawing/2014/main" id="{B66286B1-1918-460F-875C-0D08BFE091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BB3D59-3AF1-4372-B3E4-F0458BACB784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1" name="灯片编号占位符 5">
            <a:extLst>
              <a:ext uri="{FF2B5EF4-FFF2-40B4-BE49-F238E27FC236}">
                <a16:creationId xmlns:a16="http://schemas.microsoft.com/office/drawing/2014/main" id="{C8A5B44B-67F4-4DDA-A211-38F8AC69899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F98F6EC-0A05-42BA-831F-37C955FC2DDB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432160C1-68AB-4113-A837-DDBB6F7EB3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557338"/>
            <a:ext cx="7999412" cy="4081462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代码优化</a:t>
            </a:r>
            <a:r>
              <a:rPr lang="en-US" altLang="zh-CN">
                <a:latin typeface="Times New Roman" panose="02020603050405020304" pitchFamily="18" charset="0"/>
              </a:rPr>
              <a:t>(optimization)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对中间代码进行优化处理，使程序运行能够尽量节省存储空间，更有效地利用机器资源，使得程序的运行速度更快，效率更高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这种优化变换必须是等价的。</a:t>
            </a:r>
            <a:r>
              <a:rPr lang="zh-CN" altLang="en-US" sz="2400"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分为（与机器无关的优化）和（与机器有关的优化）两种</a:t>
            </a:r>
          </a:p>
        </p:txBody>
      </p:sp>
      <p:sp>
        <p:nvSpPr>
          <p:cNvPr id="63493" name="Rectangle 3">
            <a:extLst>
              <a:ext uri="{FF2B5EF4-FFF2-40B4-BE49-F238E27FC236}">
                <a16:creationId xmlns:a16="http://schemas.microsoft.com/office/drawing/2014/main" id="{9666154B-7939-4F2A-ACDC-88F121CBEE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541338"/>
            <a:ext cx="4895850" cy="584200"/>
          </a:xfrm>
        </p:spPr>
        <p:txBody>
          <a:bodyPr anchor="ctr"/>
          <a:lstStyle/>
          <a:p>
            <a:pPr eaLnBrk="1" hangingPunct="1"/>
            <a:r>
              <a:rPr lang="en-US" altLang="zh-CN" sz="4800">
                <a:latin typeface="Times New Roman" panose="02020603050405020304" pitchFamily="18" charset="0"/>
              </a:rPr>
              <a:t>5</a:t>
            </a:r>
            <a:r>
              <a:rPr lang="zh-CN" altLang="en-US" sz="4800">
                <a:latin typeface="Times New Roman" panose="02020603050405020304" pitchFamily="18" charset="0"/>
              </a:rPr>
              <a:t>、</a:t>
            </a:r>
            <a:r>
              <a:rPr lang="zh-CN" altLang="en-US">
                <a:latin typeface="Times New Roman" panose="02020603050405020304" pitchFamily="18" charset="0"/>
              </a:rPr>
              <a:t>代码优化</a:t>
            </a:r>
            <a:endParaRPr lang="zh-CN" altLang="en-US" sz="4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D81CADC-5635-4024-A2F6-AD8E0320F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30213"/>
            <a:ext cx="6734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基础理论的重要性</a:t>
            </a:r>
            <a:endParaRPr lang="en-US" altLang="zh-CN" sz="4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F3CC1F1-5036-4A09-BCD6-B1B0423B5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8054975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计算机内功的修炼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数学基础的积累（尤其是概率和统计）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数据结构和算法基础的积累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计算理论基础的积累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20" name="日期占位符 3">
            <a:extLst>
              <a:ext uri="{FF2B5EF4-FFF2-40B4-BE49-F238E27FC236}">
                <a16:creationId xmlns:a16="http://schemas.microsoft.com/office/drawing/2014/main" id="{91E0495D-2796-42A9-9D86-56CFF47F18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AB2D2D-2516-4214-B6BD-0CCE4DF23230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221" name="灯片编号占位符 4">
            <a:extLst>
              <a:ext uri="{FF2B5EF4-FFF2-40B4-BE49-F238E27FC236}">
                <a16:creationId xmlns:a16="http://schemas.microsoft.com/office/drawing/2014/main" id="{82451457-5E19-48D3-B73C-0E16BA5A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FA108-3D64-4606-BE6D-32B60554C418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222" name="圆角矩形标注 5">
            <a:extLst>
              <a:ext uri="{FF2B5EF4-FFF2-40B4-BE49-F238E27FC236}">
                <a16:creationId xmlns:a16="http://schemas.microsoft.com/office/drawing/2014/main" id="{BCAB4465-8487-4852-A06A-55FAC6B0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349500"/>
            <a:ext cx="2303462" cy="1295400"/>
          </a:xfrm>
          <a:prstGeom prst="wedgeRoundRectCallout">
            <a:avLst>
              <a:gd name="adj1" fmla="val -59907"/>
              <a:gd name="adj2" fmla="val -33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FF0000"/>
                </a:solidFill>
                <a:ea typeface="宋体" panose="02010600030101010101" pitchFamily="2" charset="-122"/>
              </a:rPr>
              <a:t>在此基础上寻找某一个点作为突破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187517-9A71-48B8-94E1-2DAC62DE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04950"/>
            <a:ext cx="3338512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D26167-847C-4AD8-8CDC-B6082B865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1504950"/>
            <a:ext cx="303847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>
            <a:extLst>
              <a:ext uri="{FF2B5EF4-FFF2-40B4-BE49-F238E27FC236}">
                <a16:creationId xmlns:a16="http://schemas.microsoft.com/office/drawing/2014/main" id="{9F21892F-9FD9-47B4-AA9D-E736BD9245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B2B4EA-F00D-4CDF-AD10-6375694B8E61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5" name="灯片编号占位符 5">
            <a:extLst>
              <a:ext uri="{FF2B5EF4-FFF2-40B4-BE49-F238E27FC236}">
                <a16:creationId xmlns:a16="http://schemas.microsoft.com/office/drawing/2014/main" id="{EBF26708-7993-4B5F-B762-E9B66D193B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3F657A-1DC3-4A98-8F7F-9E527153FF7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7F310CFE-6442-4112-9C1D-64803D0D9E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476250"/>
            <a:ext cx="5627687" cy="71437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与机器无关的优化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53E6F17A-51DC-4A20-92E3-C86BB00D54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484313"/>
            <a:ext cx="8353425" cy="4432300"/>
          </a:xfrm>
        </p:spPr>
        <p:txBody>
          <a:bodyPr/>
          <a:lstStyle/>
          <a:p>
            <a:pPr eaLnBrk="1" hangingPunct="1"/>
            <a:r>
              <a:rPr lang="zh-CN" altLang="en-US">
                <a:latin typeface="楷体_GB2312"/>
              </a:rPr>
              <a:t>局部优化</a:t>
            </a:r>
          </a:p>
          <a:p>
            <a:pPr lvl="1" eaLnBrk="1" hangingPunct="1"/>
            <a:r>
              <a:rPr lang="zh-CN" altLang="en-US" sz="3000">
                <a:latin typeface="楷体_GB2312"/>
              </a:rPr>
              <a:t>常量合并：常数运算在编译期间完成，如</a:t>
            </a:r>
            <a:r>
              <a:rPr lang="en-US" altLang="zh-CN" sz="3000">
                <a:latin typeface="楷体_GB2312"/>
              </a:rPr>
              <a:t>8+9*4</a:t>
            </a:r>
          </a:p>
          <a:p>
            <a:pPr lvl="1" eaLnBrk="1" hangingPunct="1"/>
            <a:r>
              <a:rPr lang="zh-CN" altLang="en-US" sz="3000">
                <a:latin typeface="楷体_GB2312"/>
              </a:rPr>
              <a:t>公共子表达式的提取</a:t>
            </a:r>
          </a:p>
          <a:p>
            <a:pPr eaLnBrk="1" hangingPunct="1"/>
            <a:r>
              <a:rPr lang="zh-CN" altLang="en-US">
                <a:latin typeface="楷体_GB2312"/>
              </a:rPr>
              <a:t>全局优化</a:t>
            </a:r>
            <a:endParaRPr lang="en-US" altLang="zh-CN">
              <a:latin typeface="楷体_GB2312"/>
            </a:endParaRPr>
          </a:p>
          <a:p>
            <a:pPr lvl="1" eaLnBrk="1" hangingPunct="1"/>
            <a:r>
              <a:rPr lang="zh-CN" altLang="en-US" sz="3000">
                <a:latin typeface="楷体_GB2312"/>
              </a:rPr>
              <a:t>主要是指循环优化</a:t>
            </a:r>
          </a:p>
          <a:p>
            <a:pPr lvl="1" eaLnBrk="1" hangingPunct="1"/>
            <a:r>
              <a:rPr lang="zh-CN" altLang="en-US" sz="3000">
                <a:latin typeface="楷体_GB2312"/>
              </a:rPr>
              <a:t>强度削减：用较快的操作代替较慢的操作</a:t>
            </a:r>
          </a:p>
          <a:p>
            <a:pPr lvl="1" eaLnBrk="1" hangingPunct="1"/>
            <a:r>
              <a:rPr lang="zh-CN" altLang="en-US" sz="3000">
                <a:latin typeface="楷体_GB2312"/>
              </a:rPr>
              <a:t>代码外提：将循环中不变的计算移出循环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0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占位符 3">
            <a:extLst>
              <a:ext uri="{FF2B5EF4-FFF2-40B4-BE49-F238E27FC236}">
                <a16:creationId xmlns:a16="http://schemas.microsoft.com/office/drawing/2014/main" id="{1679B8F2-FE02-442D-9118-5DA08725D46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7C7F93D-F733-4D60-B244-DCE12BD5555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39" name="灯片编号占位符 5">
            <a:extLst>
              <a:ext uri="{FF2B5EF4-FFF2-40B4-BE49-F238E27FC236}">
                <a16:creationId xmlns:a16="http://schemas.microsoft.com/office/drawing/2014/main" id="{99D4A404-EB38-438B-BA4F-F6786978312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F934788-F9BE-45DD-9A32-1E7285101F34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4A36A020-4C65-4A28-88E8-38CAC22C7C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636588"/>
            <a:ext cx="518477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与机器有关的优化</a:t>
            </a: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F1047ADC-1453-42E5-BEC0-438907594D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6413" y="1628775"/>
            <a:ext cx="8458200" cy="5005388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寄存器的利用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将常用量放入寄存器，以减少访问内存的次数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体系结构</a:t>
            </a:r>
          </a:p>
          <a:p>
            <a:pPr lvl="1" eaLnBrk="1" hangingPunct="1"/>
            <a:r>
              <a:rPr lang="en-US" altLang="zh-CN">
                <a:latin typeface="Times New Roman" panose="02020603050405020304" pitchFamily="18" charset="0"/>
              </a:rPr>
              <a:t>SIMD 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MIMD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SPMD</a:t>
            </a:r>
            <a:r>
              <a:rPr lang="zh-CN" altLang="en-US">
                <a:latin typeface="Times New Roman" panose="02020603050405020304" pitchFamily="18" charset="0"/>
              </a:rPr>
              <a:t>、向量机、流水机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任务划分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按运行的算法及体系结构，划分子任务</a:t>
            </a:r>
            <a:r>
              <a:rPr lang="en-US" altLang="zh-CN">
                <a:latin typeface="Times New Roman" panose="02020603050405020304" pitchFamily="18" charset="0"/>
              </a:rPr>
              <a:t>(MPMD)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存储策略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根据算法访存的要求安排：</a:t>
            </a:r>
            <a:r>
              <a:rPr lang="en-US" altLang="zh-CN">
                <a:latin typeface="Times New Roman" panose="02020603050405020304" pitchFamily="18" charset="0"/>
              </a:rPr>
              <a:t>Cache</a:t>
            </a:r>
            <a:r>
              <a:rPr lang="zh-CN" altLang="en-US">
                <a:latin typeface="Times New Roman" panose="02020603050405020304" pitchFamily="18" charset="0"/>
              </a:rPr>
              <a:t>、并行存储体系</a:t>
            </a:r>
            <a:r>
              <a:rPr lang="en-US" altLang="zh-CN">
                <a:latin typeface="Times New Roman" panose="02020603050405020304" pitchFamily="18" charset="0"/>
              </a:rPr>
              <a:t>——</a:t>
            </a:r>
            <a:r>
              <a:rPr lang="zh-CN" altLang="en-US">
                <a:latin typeface="Times New Roman" panose="02020603050405020304" pitchFamily="18" charset="0"/>
              </a:rPr>
              <a:t>减少访问冲突</a:t>
            </a:r>
          </a:p>
          <a:p>
            <a:pPr lvl="1" eaLnBrk="1" hangingPunct="1"/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7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3">
            <a:extLst>
              <a:ext uri="{FF2B5EF4-FFF2-40B4-BE49-F238E27FC236}">
                <a16:creationId xmlns:a16="http://schemas.microsoft.com/office/drawing/2014/main" id="{F22847E1-3002-4533-8DFB-7A89E00612C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366AC58-618F-4C64-AFA6-C2405F40C12B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3" name="灯片编号占位符 5">
            <a:extLst>
              <a:ext uri="{FF2B5EF4-FFF2-40B4-BE49-F238E27FC236}">
                <a16:creationId xmlns:a16="http://schemas.microsoft.com/office/drawing/2014/main" id="{BBEBDD24-BF67-4B5B-9652-246BEA0354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8F4555A-5038-44EA-95DA-41CEDEAD2A7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8AEA952B-B502-484E-842D-7F27F245F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692150"/>
            <a:ext cx="788352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与机器有关的优化</a:t>
            </a:r>
            <a:r>
              <a:rPr lang="en-US" altLang="zh-CN">
                <a:latin typeface="Times New Roman" panose="02020603050405020304" pitchFamily="18" charset="0"/>
              </a:rPr>
              <a:t>-</a:t>
            </a:r>
            <a:r>
              <a:rPr lang="zh-CN" altLang="en-US">
                <a:latin typeface="Times New Roman" panose="02020603050405020304" pitchFamily="18" charset="0"/>
              </a:rPr>
              <a:t>存储层次</a:t>
            </a:r>
            <a:endParaRPr lang="zh-CN" altLang="zh-CN">
              <a:latin typeface="Times New Roman" panose="02020603050405020304" pitchFamily="18" charset="0"/>
            </a:endParaRPr>
          </a:p>
        </p:txBody>
      </p:sp>
      <p:pic>
        <p:nvPicPr>
          <p:cNvPr id="66565" name="Picture 2">
            <a:extLst>
              <a:ext uri="{FF2B5EF4-FFF2-40B4-BE49-F238E27FC236}">
                <a16:creationId xmlns:a16="http://schemas.microsoft.com/office/drawing/2014/main" id="{2C8CE970-D19B-4EB7-BBA5-BA5A30C1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30338"/>
            <a:ext cx="742315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占位符 3">
            <a:extLst>
              <a:ext uri="{FF2B5EF4-FFF2-40B4-BE49-F238E27FC236}">
                <a16:creationId xmlns:a16="http://schemas.microsoft.com/office/drawing/2014/main" id="{0A262CD0-2533-4A42-B605-B591607DA2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9244B17-4082-436C-B707-170728E34A57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7" name="灯片编号占位符 5">
            <a:extLst>
              <a:ext uri="{FF2B5EF4-FFF2-40B4-BE49-F238E27FC236}">
                <a16:creationId xmlns:a16="http://schemas.microsoft.com/office/drawing/2014/main" id="{51E132FA-0D30-48E6-B8F0-76F0A07E0D2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6D489AC-622C-4BA7-B881-A433036FCAF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4347BBAB-D659-4D71-9DAC-0B762F8813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692150"/>
            <a:ext cx="788352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与机器有关的优化</a:t>
            </a:r>
            <a:r>
              <a:rPr lang="en-US" altLang="zh-CN">
                <a:latin typeface="Times New Roman" panose="02020603050405020304" pitchFamily="18" charset="0"/>
              </a:rPr>
              <a:t>-</a:t>
            </a:r>
            <a:r>
              <a:rPr lang="zh-CN" altLang="en-US">
                <a:latin typeface="Times New Roman" panose="02020603050405020304" pitchFamily="18" charset="0"/>
              </a:rPr>
              <a:t>存储层次</a:t>
            </a:r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66CE5B15-82F2-4D00-BD70-415B7D69F5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6413" y="1303338"/>
            <a:ext cx="8458200" cy="5005387"/>
          </a:xfrm>
        </p:spPr>
        <p:txBody>
          <a:bodyPr/>
          <a:lstStyle/>
          <a:p>
            <a:pPr eaLnBrk="1" hangingPunct="1"/>
            <a:r>
              <a:rPr lang="en-US" altLang="zh-CN" sz="2800"/>
              <a:t>CPU</a:t>
            </a:r>
            <a:r>
              <a:rPr lang="zh-CN" altLang="en-US" sz="2800"/>
              <a:t>寄存器</a:t>
            </a:r>
            <a:endParaRPr lang="en-US" altLang="zh-CN" sz="2800"/>
          </a:p>
          <a:p>
            <a:pPr lvl="1" eaLnBrk="1" hangingPunct="1"/>
            <a:r>
              <a:rPr lang="zh-CN" altLang="en-US"/>
              <a:t>保存着最常用的数据，零个周期访问数据</a:t>
            </a:r>
            <a:endParaRPr lang="en-US" altLang="zh-CN"/>
          </a:p>
          <a:p>
            <a:pPr eaLnBrk="1" hangingPunct="1"/>
            <a:r>
              <a:rPr lang="zh-CN" altLang="en-US" sz="2800"/>
              <a:t>高速缓冲存储器 </a:t>
            </a:r>
            <a:endParaRPr lang="en-US" altLang="zh-CN" sz="2800"/>
          </a:p>
          <a:p>
            <a:pPr lvl="1" eaLnBrk="1" hangingPunct="1"/>
            <a:r>
              <a:rPr lang="zh-CN" altLang="en-US"/>
              <a:t>靠近</a:t>
            </a:r>
            <a:r>
              <a:rPr lang="en-US" altLang="zh-CN"/>
              <a:t>CPU</a:t>
            </a:r>
            <a:r>
              <a:rPr lang="zh-CN" altLang="en-US"/>
              <a:t>的小的、快速的存储器，</a:t>
            </a:r>
            <a:r>
              <a:rPr lang="en-US" altLang="zh-CN"/>
              <a:t>1-30</a:t>
            </a:r>
            <a:r>
              <a:rPr lang="zh-CN" altLang="en-US"/>
              <a:t>个周期访问数据</a:t>
            </a:r>
            <a:endParaRPr lang="en-US" altLang="zh-CN"/>
          </a:p>
          <a:p>
            <a:pPr eaLnBrk="1" hangingPunct="1"/>
            <a:r>
              <a:rPr lang="zh-CN" altLang="en-US" sz="2800"/>
              <a:t>主存储器</a:t>
            </a:r>
            <a:endParaRPr lang="en-US" altLang="zh-CN" sz="2800"/>
          </a:p>
          <a:p>
            <a:pPr lvl="1" eaLnBrk="1" hangingPunct="1"/>
            <a:r>
              <a:rPr lang="zh-CN" altLang="en-US"/>
              <a:t>存储系统和进程运行所需的数据和指令，</a:t>
            </a:r>
            <a:r>
              <a:rPr lang="en-US" altLang="zh-CN"/>
              <a:t>50-200</a:t>
            </a:r>
            <a:r>
              <a:rPr lang="zh-CN" altLang="en-US"/>
              <a:t>个周期访问数据</a:t>
            </a:r>
            <a:endParaRPr lang="en-US" altLang="zh-CN"/>
          </a:p>
          <a:p>
            <a:pPr eaLnBrk="1" hangingPunct="1"/>
            <a:r>
              <a:rPr lang="zh-CN" altLang="en-US" sz="2800"/>
              <a:t>磁盘 </a:t>
            </a:r>
            <a:endParaRPr lang="en-US" altLang="zh-CN" sz="2800"/>
          </a:p>
          <a:p>
            <a:pPr lvl="1" eaLnBrk="1" hangingPunct="1"/>
            <a:r>
              <a:rPr lang="zh-CN" altLang="en-US"/>
              <a:t>最主要存储设备，</a:t>
            </a:r>
            <a:r>
              <a:rPr lang="en-US" altLang="zh-CN"/>
              <a:t>10,000,000</a:t>
            </a:r>
            <a:r>
              <a:rPr lang="zh-CN" altLang="en-US"/>
              <a:t>个周期访问数据</a:t>
            </a:r>
            <a:endParaRPr lang="en-US" altLang="zh-CN"/>
          </a:p>
          <a:p>
            <a:pPr lvl="2" eaLnBrk="1" hangingPunct="1"/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7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7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7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9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占位符 3">
            <a:extLst>
              <a:ext uri="{FF2B5EF4-FFF2-40B4-BE49-F238E27FC236}">
                <a16:creationId xmlns:a16="http://schemas.microsoft.com/office/drawing/2014/main" id="{FA6E808D-1668-448F-B210-B1A63273FBA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2CBCEA1-7877-49C6-8065-7A36C7524311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灯片编号占位符 5">
            <a:extLst>
              <a:ext uri="{FF2B5EF4-FFF2-40B4-BE49-F238E27FC236}">
                <a16:creationId xmlns:a16="http://schemas.microsoft.com/office/drawing/2014/main" id="{FA5D2F9B-13FD-4404-8654-9FA6C902180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05E6DC-8956-48B1-8FB3-7B53A406462E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B2FDC674-69AD-4163-A31A-37931E9118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709613"/>
            <a:ext cx="518477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</a:t>
            </a:r>
            <a:r>
              <a:rPr lang="zh-CN" altLang="en-US">
                <a:latin typeface="Times New Roman" panose="02020603050405020304" pitchFamily="18" charset="0"/>
              </a:rPr>
              <a:t>无</a:t>
            </a:r>
            <a:r>
              <a:rPr lang="zh-CN" altLang="zh-CN">
                <a:latin typeface="Times New Roman" panose="02020603050405020304" pitchFamily="18" charset="0"/>
              </a:rPr>
              <a:t>关的优化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3DC174-701B-4431-B499-BD6F2A4B1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073275"/>
            <a:ext cx="2224088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6D0F8B-C1C5-45D6-9475-00CE0996A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2062163"/>
            <a:ext cx="199072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2" name="Picture 14" descr="https://coderprog.com/wp-content/cover/algorithms-illuminated-part-1.jpg">
            <a:extLst>
              <a:ext uri="{FF2B5EF4-FFF2-40B4-BE49-F238E27FC236}">
                <a16:creationId xmlns:a16="http://schemas.microsoft.com/office/drawing/2014/main" id="{4EE976D4-7194-42FE-BAA8-B6FF4220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2073275"/>
            <a:ext cx="1916112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29458D-6FD3-4647-A579-191CF3E71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073275"/>
            <a:ext cx="2081213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>
            <a:extLst>
              <a:ext uri="{FF2B5EF4-FFF2-40B4-BE49-F238E27FC236}">
                <a16:creationId xmlns:a16="http://schemas.microsoft.com/office/drawing/2014/main" id="{CDFAE169-44A4-4964-9093-A6F0D9B0AE0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045566-ADDB-49B9-84A2-896C150B731D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5" name="灯片编号占位符 5">
            <a:extLst>
              <a:ext uri="{FF2B5EF4-FFF2-40B4-BE49-F238E27FC236}">
                <a16:creationId xmlns:a16="http://schemas.microsoft.com/office/drawing/2014/main" id="{17B04DDB-B448-4BDD-8F12-2EEBE818FFD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4DD157D-EB25-483A-83C2-21239682FE80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14878A63-648E-426A-81D8-99AEBB25C8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709613"/>
            <a:ext cx="518477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与机器有关的优化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93018E-22E9-4958-A66E-08A7CD92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557338"/>
            <a:ext cx="3629025" cy="44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A5FB7D-884B-4FE3-89F1-E498E5F6D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557338"/>
            <a:ext cx="3686175" cy="44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>
            <a:extLst>
              <a:ext uri="{FF2B5EF4-FFF2-40B4-BE49-F238E27FC236}">
                <a16:creationId xmlns:a16="http://schemas.microsoft.com/office/drawing/2014/main" id="{FDEE628F-2F1B-43B3-9F31-6ACD48526C8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020B6A3-7165-42E1-AAF4-E7E959CC2FA5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灯片编号占位符 5">
            <a:extLst>
              <a:ext uri="{FF2B5EF4-FFF2-40B4-BE49-F238E27FC236}">
                <a16:creationId xmlns:a16="http://schemas.microsoft.com/office/drawing/2014/main" id="{1C208F54-2332-445E-BB58-7772F00C24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DA4932A-EC81-407B-92B3-3397E29594E5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0AD27537-7D9E-4792-A976-D97A15CD2D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636588"/>
            <a:ext cx="5184775" cy="415925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与机器有关的优化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88DB57-A312-4516-8DEE-4CD901C47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1516063"/>
            <a:ext cx="31242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8" descr="https://img1.doubanio.com/lpic/s29430699.jpg">
            <a:extLst>
              <a:ext uri="{FF2B5EF4-FFF2-40B4-BE49-F238E27FC236}">
                <a16:creationId xmlns:a16="http://schemas.microsoft.com/office/drawing/2014/main" id="{07E223C8-ABCF-45F6-916B-9795EE8F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628775"/>
            <a:ext cx="33115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日期占位符 3">
            <a:extLst>
              <a:ext uri="{FF2B5EF4-FFF2-40B4-BE49-F238E27FC236}">
                <a16:creationId xmlns:a16="http://schemas.microsoft.com/office/drawing/2014/main" id="{99A86276-A7B3-4207-8B0C-5ACA0B0096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FDF19BF-D5D4-4877-9A3E-66F646C4E002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3" name="灯片编号占位符 5">
            <a:extLst>
              <a:ext uri="{FF2B5EF4-FFF2-40B4-BE49-F238E27FC236}">
                <a16:creationId xmlns:a16="http://schemas.microsoft.com/office/drawing/2014/main" id="{0F175F60-FCFE-4988-A72F-1CD5D737E25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EF8EEA8-018B-47DB-8F2B-B2D7B842614C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6892B5E9-14BC-4FE8-9ECC-40EA3E2555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549275"/>
            <a:ext cx="6819900" cy="706438"/>
          </a:xfrm>
        </p:spPr>
        <p:txBody>
          <a:bodyPr anchor="ctr"/>
          <a:lstStyle/>
          <a:p>
            <a:pPr eaLnBrk="1" hangingPunct="1"/>
            <a:r>
              <a:rPr lang="en-US" altLang="zh-CN" sz="4800">
                <a:latin typeface="Times New Roman" panose="02020603050405020304" pitchFamily="18" charset="0"/>
              </a:rPr>
              <a:t>6</a:t>
            </a:r>
            <a:r>
              <a:rPr lang="zh-CN" altLang="en-US" sz="4800">
                <a:latin typeface="Times New Roman" panose="02020603050405020304" pitchFamily="18" charset="0"/>
              </a:rPr>
              <a:t>、</a:t>
            </a:r>
            <a:r>
              <a:rPr lang="zh-CN" altLang="en-US"/>
              <a:t>目标代码生成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8B13663E-D28F-4B00-9FCB-A5FD6364D01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57338"/>
            <a:ext cx="8283575" cy="5040312"/>
          </a:xfrm>
        </p:spPr>
        <p:txBody>
          <a:bodyPr/>
          <a:lstStyle/>
          <a:p>
            <a:pPr eaLnBrk="1" hangingPunct="1"/>
            <a:r>
              <a:rPr lang="zh-CN" altLang="en-US">
                <a:latin typeface="楷体_GB2312"/>
              </a:rPr>
              <a:t>编译程序的最后一个阶段</a:t>
            </a:r>
            <a:endParaRPr lang="en-US" altLang="zh-CN">
              <a:latin typeface="楷体_GB2312"/>
            </a:endParaRPr>
          </a:p>
          <a:p>
            <a:pPr eaLnBrk="1" hangingPunct="1"/>
            <a:r>
              <a:rPr lang="zh-CN" altLang="en-US">
                <a:latin typeface="楷体_GB2312"/>
              </a:rPr>
              <a:t>为中间代码中出现的运算对象分配存储单元、寄存器等</a:t>
            </a:r>
          </a:p>
          <a:p>
            <a:pPr eaLnBrk="1" hangingPunct="1"/>
            <a:r>
              <a:rPr lang="zh-CN" altLang="en-US">
                <a:latin typeface="楷体_GB2312"/>
              </a:rPr>
              <a:t>将中间代码转换成目标机上的机器指令代码或汇编代码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对于源语言的各种语法成分，确定目标代码结构（机器指令组</a:t>
            </a:r>
            <a:r>
              <a:rPr lang="en-US" altLang="zh-CN">
                <a:latin typeface="楷体_GB2312"/>
              </a:rPr>
              <a:t>/</a:t>
            </a:r>
            <a:r>
              <a:rPr lang="zh-CN" altLang="en-US">
                <a:latin typeface="楷体_GB2312"/>
              </a:rPr>
              <a:t>汇编语句组）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制定从中间代码到目标代码的翻译策略或算法</a:t>
            </a:r>
            <a:endParaRPr lang="en-US" altLang="zh-CN">
              <a:latin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3">
            <a:extLst>
              <a:ext uri="{FF2B5EF4-FFF2-40B4-BE49-F238E27FC236}">
                <a16:creationId xmlns:a16="http://schemas.microsoft.com/office/drawing/2014/main" id="{2D886C77-18F7-476B-90BE-55C8BE0B759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9736553-F110-45BD-A4F9-0441319457EF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灯片编号占位符 5">
            <a:extLst>
              <a:ext uri="{FF2B5EF4-FFF2-40B4-BE49-F238E27FC236}">
                <a16:creationId xmlns:a16="http://schemas.microsoft.com/office/drawing/2014/main" id="{C0481EE5-416D-444B-BAA7-6DB11D7D0A0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4C6C5EC-F272-46F2-A9F2-086AB953207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Rectangle 2">
            <a:extLst>
              <a:ext uri="{FF2B5EF4-FFF2-40B4-BE49-F238E27FC236}">
                <a16:creationId xmlns:a16="http://schemas.microsoft.com/office/drawing/2014/main" id="{A90EE20E-5EE7-4E87-B561-5CFE3E6773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549275"/>
            <a:ext cx="6819900" cy="706438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zh-CN" altLang="en-US"/>
              <a:t>目标代码生成</a:t>
            </a:r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0675692D-D418-4A11-BFB8-5E8825C3FF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57338"/>
            <a:ext cx="8283575" cy="5040312"/>
          </a:xfrm>
        </p:spPr>
        <p:txBody>
          <a:bodyPr/>
          <a:lstStyle/>
          <a:p>
            <a:pPr eaLnBrk="1" hangingPunct="1"/>
            <a:r>
              <a:rPr lang="zh-CN" altLang="en-US">
                <a:latin typeface="楷体_GB2312"/>
              </a:rPr>
              <a:t>目标代码的形式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具有绝对地址的机器指令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汇编语言形式的目标程序</a:t>
            </a:r>
          </a:p>
          <a:p>
            <a:pPr lvl="1" eaLnBrk="1" hangingPunct="1"/>
            <a:r>
              <a:rPr lang="zh-CN" altLang="en-US">
                <a:latin typeface="楷体_GB2312"/>
              </a:rPr>
              <a:t>模块结构的机器指令（需要链接程序）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56DE9-ACE6-44B6-9130-9F6670D7E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179638"/>
            <a:ext cx="6400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占位符 3">
            <a:extLst>
              <a:ext uri="{FF2B5EF4-FFF2-40B4-BE49-F238E27FC236}">
                <a16:creationId xmlns:a16="http://schemas.microsoft.com/office/drawing/2014/main" id="{B05721FF-06A7-4413-B869-9B32C670A76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562BD6-DBCF-4FD8-B794-85AC569E6F6D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1" name="灯片编号占位符 5">
            <a:extLst>
              <a:ext uri="{FF2B5EF4-FFF2-40B4-BE49-F238E27FC236}">
                <a16:creationId xmlns:a16="http://schemas.microsoft.com/office/drawing/2014/main" id="{2E7EBF31-3FDC-4934-8922-F9A236B247D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0E6213-0899-4717-81B9-645462E0DFE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9DE9B3A8-2950-4D81-977E-A882B4AF3F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565150"/>
            <a:ext cx="4487862" cy="631825"/>
          </a:xfrm>
        </p:spPr>
        <p:txBody>
          <a:bodyPr anchor="ctr"/>
          <a:lstStyle/>
          <a:p>
            <a:pPr eaLnBrk="1" hangingPunct="1"/>
            <a:r>
              <a:rPr lang="en-US" altLang="zh-CN"/>
              <a:t>7</a:t>
            </a:r>
            <a:r>
              <a:rPr lang="zh-CN" altLang="en-US"/>
              <a:t>、错误处理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2D8DB848-4A90-4FE8-8DF0-FDF75992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557338"/>
            <a:ext cx="8270875" cy="4752975"/>
          </a:xfrm>
        </p:spPr>
        <p:txBody>
          <a:bodyPr/>
          <a:lstStyle/>
          <a:p>
            <a:pPr marL="0" indent="0" eaLnBrk="1" hangingPunct="1"/>
            <a:r>
              <a:rPr lang="zh-CN" altLang="en-US">
                <a:latin typeface="楷体_GB2312"/>
              </a:rPr>
              <a:t> 进行各种错误的检查、报告、纠正，以及相应的续编译处理</a:t>
            </a:r>
            <a:r>
              <a:rPr lang="en-US" altLang="zh-CN">
                <a:latin typeface="楷体_GB2312"/>
              </a:rPr>
              <a:t>(</a:t>
            </a:r>
            <a:r>
              <a:rPr lang="zh-CN" altLang="en-US">
                <a:latin typeface="楷体_GB2312"/>
              </a:rPr>
              <a:t>如：错误的定位与局部化</a:t>
            </a:r>
            <a:r>
              <a:rPr lang="en-US" altLang="zh-CN">
                <a:latin typeface="楷体_GB2312"/>
              </a:rPr>
              <a:t>)</a:t>
            </a:r>
          </a:p>
          <a:p>
            <a:pPr marL="647700" lvl="1" indent="-457200" eaLnBrk="1" hangingPunct="1"/>
            <a:r>
              <a:rPr lang="zh-CN" altLang="en-US">
                <a:latin typeface="楷体_GB2312"/>
              </a:rPr>
              <a:t>词法分析阶段：拼写方面的错误，出现非法字符等</a:t>
            </a:r>
            <a:endParaRPr lang="en-US" altLang="zh-CN">
              <a:latin typeface="楷体_GB2312"/>
            </a:endParaRPr>
          </a:p>
          <a:p>
            <a:pPr marL="647700" lvl="1" indent="-457200" eaLnBrk="1" hangingPunct="1"/>
            <a:r>
              <a:rPr lang="zh-CN" altLang="en-US">
                <a:latin typeface="楷体_GB2312"/>
              </a:rPr>
              <a:t>语法分析阶段：表达式、句子或程序结构等错误</a:t>
            </a:r>
            <a:endParaRPr lang="en-US" altLang="zh-CN">
              <a:latin typeface="楷体_GB2312"/>
            </a:endParaRPr>
          </a:p>
          <a:p>
            <a:pPr marL="647700" lvl="1" indent="-457200" eaLnBrk="1" hangingPunct="1"/>
            <a:r>
              <a:rPr lang="zh-CN" altLang="en-US">
                <a:latin typeface="楷体_GB2312"/>
              </a:rPr>
              <a:t>语义分析阶段：类型匹配错误、参数匹配错误、非法转移问题等</a:t>
            </a:r>
            <a:endParaRPr lang="en-US" altLang="zh-CN">
              <a:latin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930A350-AE6E-4769-87EE-BFB6C70A3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430213"/>
            <a:ext cx="6734175" cy="76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>
                <a:latin typeface="黑体" panose="02010609060101010101" pitchFamily="49" charset="-122"/>
                <a:ea typeface="黑体" panose="02010609060101010101" pitchFamily="49" charset="-122"/>
              </a:rPr>
              <a:t>基础理论的重要性</a:t>
            </a:r>
            <a:endParaRPr lang="en-US" altLang="zh-CN" sz="4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95CDB81-FCD2-4737-A705-C4D2EF038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341438"/>
            <a:ext cx="8054975" cy="450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计算机内功的修炼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数学基础的积累（尤其是概率和统计）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数据结构和算法基础的积累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计算理论基础的积累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一个例子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1729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：哈代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拉玛努金数，可以用两个数的立方的和来表达，而且有两种表达方式的数中，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1729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是最小的（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1729=12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=10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+9</a:t>
            </a:r>
            <a:r>
              <a:rPr lang="en-US" altLang="zh-CN" baseline="30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是否有一个数有十种不同方式写成四个不同正整数的立方和</a:t>
            </a:r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考虑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[1, 1000]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中的正整数集合</a:t>
            </a:r>
            <a:endParaRPr lang="zh-CN" altLang="en-US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4" name="日期占位符 3">
            <a:extLst>
              <a:ext uri="{FF2B5EF4-FFF2-40B4-BE49-F238E27FC236}">
                <a16:creationId xmlns:a16="http://schemas.microsoft.com/office/drawing/2014/main" id="{7129E2AF-26F5-4C4D-BB3A-34BC2CA1013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D2DC1CF-D363-4EAF-B790-464FF9CAC346}" type="datetime1">
              <a:rPr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245" name="灯片编号占位符 4">
            <a:extLst>
              <a:ext uri="{FF2B5EF4-FFF2-40B4-BE49-F238E27FC236}">
                <a16:creationId xmlns:a16="http://schemas.microsoft.com/office/drawing/2014/main" id="{8B9B2448-4BBB-4DFB-B630-8A1B287A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BB4703-0D4B-4109-B527-F1481CF67E9C}" type="slidenum">
              <a:rPr lang="zh-CN" altLang="en-US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246" name="圆角矩形标注 5">
            <a:extLst>
              <a:ext uri="{FF2B5EF4-FFF2-40B4-BE49-F238E27FC236}">
                <a16:creationId xmlns:a16="http://schemas.microsoft.com/office/drawing/2014/main" id="{A77195E3-6FE1-4050-87F9-04EAD44EC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663" y="2349500"/>
            <a:ext cx="2303462" cy="1295400"/>
          </a:xfrm>
          <a:prstGeom prst="wedgeRoundRectCallout">
            <a:avLst>
              <a:gd name="adj1" fmla="val -59907"/>
              <a:gd name="adj2" fmla="val -33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solidFill>
                  <a:srgbClr val="FF0000"/>
                </a:solidFill>
                <a:ea typeface="宋体" panose="02010600030101010101" pitchFamily="2" charset="-122"/>
              </a:rPr>
              <a:t>在此基础上寻找某一个点作为突破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82DB09-CD4A-4604-9D2A-E6359EE0C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9013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D322AF-BFF2-4C6D-8CB0-658A62A6D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969963"/>
            <a:ext cx="23304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>
            <a:extLst>
              <a:ext uri="{FF2B5EF4-FFF2-40B4-BE49-F238E27FC236}">
                <a16:creationId xmlns:a16="http://schemas.microsoft.com/office/drawing/2014/main" id="{1EECE987-D72A-4772-9C09-00BDEB6A9EB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413BE1C-56EF-4204-97D0-9BE024E1F225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5" name="灯片编号占位符 5">
            <a:extLst>
              <a:ext uri="{FF2B5EF4-FFF2-40B4-BE49-F238E27FC236}">
                <a16:creationId xmlns:a16="http://schemas.microsoft.com/office/drawing/2014/main" id="{51968ADC-1CE0-4AC1-B23F-B82CD31036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9267E5B-933F-4C9F-9366-8CC34E00E38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021BE91F-93E1-45B3-B1A0-971CBCE5DE9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9038" y="620713"/>
            <a:ext cx="5183187" cy="628650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8</a:t>
            </a:r>
            <a:r>
              <a:rPr lang="zh-CN" altLang="en-US">
                <a:latin typeface="Times New Roman" panose="02020603050405020304" pitchFamily="18" charset="0"/>
              </a:rPr>
              <a:t>、表格管理</a:t>
            </a:r>
          </a:p>
        </p:txBody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3A0D474C-1C6B-4B0D-886E-0F36CEBCB8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557338"/>
            <a:ext cx="8153400" cy="3455987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管理各种符号表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zh-CN" altLang="en-US">
                <a:latin typeface="Times New Roman" panose="02020603050405020304" pitchFamily="18" charset="0"/>
              </a:rPr>
              <a:t>常数、标号、变量、过程、结构</a:t>
            </a:r>
            <a:r>
              <a:rPr lang="en-US" altLang="zh-CN">
                <a:latin typeface="Times New Roman" panose="02020603050405020304" pitchFamily="18" charset="0"/>
              </a:rPr>
              <a:t>……)</a:t>
            </a:r>
            <a:r>
              <a:rPr lang="zh-CN" altLang="en-US">
                <a:latin typeface="Times New Roman" panose="02020603050405020304" pitchFamily="18" charset="0"/>
              </a:rPr>
              <a:t>，查、填源程序中出现的符号和编译程序生成的符号，为编译的各个阶段提供信息。</a:t>
            </a:r>
          </a:p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Hash</a:t>
            </a:r>
            <a:r>
              <a:rPr lang="zh-CN" altLang="en-US">
                <a:latin typeface="Times New Roman" panose="02020603050405020304" pitchFamily="18" charset="0"/>
              </a:rPr>
              <a:t>表、链表等各种表的查、填技术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“数据结构与算法”课程的应用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>
            <a:extLst>
              <a:ext uri="{FF2B5EF4-FFF2-40B4-BE49-F238E27FC236}">
                <a16:creationId xmlns:a16="http://schemas.microsoft.com/office/drawing/2014/main" id="{31662BBC-4D17-4E5D-A438-C021D76B96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69778-BEC3-4BFB-B0D1-84759BEBC731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79" name="灯片编号占位符 5">
            <a:extLst>
              <a:ext uri="{FF2B5EF4-FFF2-40B4-BE49-F238E27FC236}">
                <a16:creationId xmlns:a16="http://schemas.microsoft.com/office/drawing/2014/main" id="{425DB628-4403-4858-8F2E-1DB881DE2E7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28DD7A-74DD-42B9-94BD-E60D967BEF02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D03D8524-9F05-4957-9B0B-B089D1BEF6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5863" y="549275"/>
            <a:ext cx="5257800" cy="685800"/>
          </a:xfrm>
        </p:spPr>
        <p:txBody>
          <a:bodyPr anchor="ctr"/>
          <a:lstStyle/>
          <a:p>
            <a:pPr eaLnBrk="1" hangingPunct="1"/>
            <a:r>
              <a:rPr lang="zh-CN" altLang="zh-CN">
                <a:latin typeface="Times New Roman" panose="02020603050405020304" pitchFamily="18" charset="0"/>
              </a:rPr>
              <a:t>模块分类</a:t>
            </a:r>
          </a:p>
        </p:txBody>
      </p:sp>
      <p:sp>
        <p:nvSpPr>
          <p:cNvPr id="75781" name="Rectangle 3">
            <a:extLst>
              <a:ext uri="{FF2B5EF4-FFF2-40B4-BE49-F238E27FC236}">
                <a16:creationId xmlns:a16="http://schemas.microsoft.com/office/drawing/2014/main" id="{FA494FAB-E2A6-4872-A002-4EB594B65C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557338"/>
            <a:ext cx="7758113" cy="3627437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FF0000"/>
                </a:solidFill>
                <a:latin typeface="楷体_GB2312"/>
              </a:rPr>
              <a:t>分析</a:t>
            </a:r>
            <a:r>
              <a:rPr lang="zh-CN" altLang="en-US">
                <a:latin typeface="楷体_GB2312"/>
              </a:rPr>
              <a:t>：词法分析、语法分析、语义分析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  <a:latin typeface="楷体_GB2312"/>
              </a:rPr>
              <a:t>综合</a:t>
            </a:r>
            <a:r>
              <a:rPr lang="zh-CN" altLang="en-US">
                <a:latin typeface="楷体_GB2312"/>
              </a:rPr>
              <a:t>：中间代码生成、代码优化、目标代码生成</a:t>
            </a:r>
          </a:p>
          <a:p>
            <a:pPr eaLnBrk="1" hangingPunct="1"/>
            <a:r>
              <a:rPr lang="zh-CN" altLang="en-US">
                <a:solidFill>
                  <a:srgbClr val="FF0000"/>
                </a:solidFill>
                <a:latin typeface="楷体_GB2312"/>
              </a:rPr>
              <a:t>辅助</a:t>
            </a:r>
            <a:r>
              <a:rPr lang="zh-CN" altLang="en-US">
                <a:latin typeface="楷体_GB2312"/>
              </a:rPr>
              <a:t>：符号表管理、出错处理</a:t>
            </a:r>
          </a:p>
          <a:p>
            <a:pPr eaLnBrk="1" hangingPunct="1"/>
            <a:r>
              <a:rPr lang="en-US" altLang="zh-CN">
                <a:latin typeface="楷体_GB2312"/>
              </a:rPr>
              <a:t>8</a:t>
            </a:r>
            <a:r>
              <a:rPr lang="zh-CN" altLang="en-US">
                <a:latin typeface="楷体_GB2312"/>
              </a:rPr>
              <a:t>项功能对应</a:t>
            </a:r>
            <a:r>
              <a:rPr lang="en-US" altLang="zh-CN">
                <a:latin typeface="楷体_GB2312"/>
              </a:rPr>
              <a:t>8</a:t>
            </a:r>
            <a:r>
              <a:rPr lang="zh-CN" altLang="en-US">
                <a:latin typeface="楷体_GB2312"/>
              </a:rPr>
              <a:t>个模块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6">
            <a:extLst>
              <a:ext uri="{FF2B5EF4-FFF2-40B4-BE49-F238E27FC236}">
                <a16:creationId xmlns:a16="http://schemas.microsoft.com/office/drawing/2014/main" id="{FE0CFBCC-0A06-4B34-94B1-B6F12E20993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608FE3C-8AD3-46F1-9890-DC59064B3FDE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3" name="灯片编号占位符 8">
            <a:extLst>
              <a:ext uri="{FF2B5EF4-FFF2-40B4-BE49-F238E27FC236}">
                <a16:creationId xmlns:a16="http://schemas.microsoft.com/office/drawing/2014/main" id="{A6F16EFE-F0D9-424D-B037-444F70E0CDD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A782427-EAE3-4CA9-8A25-552724DDD3E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2228" name="Object 2">
            <a:extLst>
              <a:ext uri="{FF2B5EF4-FFF2-40B4-BE49-F238E27FC236}">
                <a16:creationId xmlns:a16="http://schemas.microsoft.com/office/drawing/2014/main" id="{2244F2EF-0930-4C5D-A249-4E0873A40E92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84213" y="1855788"/>
          <a:ext cx="8064500" cy="286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Visio" r:id="rId3" imgW="4129093" imgH="1467722" progId="Visio.Drawing.11">
                  <p:embed/>
                </p:oleObj>
              </mc:Choice>
              <mc:Fallback>
                <p:oleObj name="Visio" r:id="rId3" imgW="4129093" imgH="1467722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55788"/>
                        <a:ext cx="8064500" cy="286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3">
            <a:extLst>
              <a:ext uri="{FF2B5EF4-FFF2-40B4-BE49-F238E27FC236}">
                <a16:creationId xmlns:a16="http://schemas.microsoft.com/office/drawing/2014/main" id="{9AB45119-B0A7-4ABF-939B-27C019DA268D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089150" y="1196975"/>
          <a:ext cx="5146675" cy="525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Visio" r:id="rId5" imgW="3009504" imgH="3072774" progId="Visio.Drawing.11">
                  <p:embed/>
                </p:oleObj>
              </mc:Choice>
              <mc:Fallback>
                <p:oleObj name="Visio" r:id="rId5" imgW="3009504" imgH="3072774" progId="Visio.Drawing.11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1196975"/>
                        <a:ext cx="5146675" cy="525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4">
            <a:extLst>
              <a:ext uri="{FF2B5EF4-FFF2-40B4-BE49-F238E27FC236}">
                <a16:creationId xmlns:a16="http://schemas.microsoft.com/office/drawing/2014/main" id="{D435CB5D-9A2B-4CC8-BC0F-F4337C42AC65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825750" y="1268413"/>
          <a:ext cx="3192463" cy="491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name="Visio" r:id="rId7" imgW="1761459" imgH="2714622" progId="Visio.Drawing.11">
                  <p:embed/>
                </p:oleObj>
              </mc:Choice>
              <mc:Fallback>
                <p:oleObj name="Visio" r:id="rId7" imgW="1761459" imgH="2714622" progId="Visio.Drawing.11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1268413"/>
                        <a:ext cx="3192463" cy="491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5">
            <a:extLst>
              <a:ext uri="{FF2B5EF4-FFF2-40B4-BE49-F238E27FC236}">
                <a16:creationId xmlns:a16="http://schemas.microsoft.com/office/drawing/2014/main" id="{209CD85B-8808-40A3-977A-4E6C84A5F5E8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44550" y="1579563"/>
          <a:ext cx="6403975" cy="222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name="Visio" r:id="rId9" imgW="3205614" imgH="1069515" progId="Visio.Drawing.11">
                  <p:embed/>
                </p:oleObj>
              </mc:Choice>
              <mc:Fallback>
                <p:oleObj name="Visio" r:id="rId9" imgW="3205614" imgH="1069515" progId="Visio.Drawing.11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1579563"/>
                        <a:ext cx="6403975" cy="222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2" name="Object 6">
            <a:extLst>
              <a:ext uri="{FF2B5EF4-FFF2-40B4-BE49-F238E27FC236}">
                <a16:creationId xmlns:a16="http://schemas.microsoft.com/office/drawing/2014/main" id="{C0FD977B-4926-4D9C-9F6B-564213970F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1744663"/>
          <a:ext cx="5311775" cy="319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name="Visio" r:id="rId11" imgW="2645508" imgH="1565518" progId="Visio.Drawing.11">
                  <p:embed/>
                </p:oleObj>
              </mc:Choice>
              <mc:Fallback>
                <p:oleObj name="Visio" r:id="rId11" imgW="2645508" imgH="1565518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44663"/>
                        <a:ext cx="5311775" cy="319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3" name="Object 7">
            <a:extLst>
              <a:ext uri="{FF2B5EF4-FFF2-40B4-BE49-F238E27FC236}">
                <a16:creationId xmlns:a16="http://schemas.microsoft.com/office/drawing/2014/main" id="{8230CDE6-9450-4BBD-AE90-F2AACBE5F1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513" y="1852613"/>
          <a:ext cx="8275637" cy="287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6" name="Visio" r:id="rId13" imgW="4390365" imgH="1561876" progId="Visio.Drawing.11">
                  <p:embed/>
                </p:oleObj>
              </mc:Choice>
              <mc:Fallback>
                <p:oleObj name="Visio" r:id="rId13" imgW="4390365" imgH="1561876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1852613"/>
                        <a:ext cx="8275637" cy="287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0" name="Text Box 8">
            <a:extLst>
              <a:ext uri="{FF2B5EF4-FFF2-40B4-BE49-F238E27FC236}">
                <a16:creationId xmlns:a16="http://schemas.microsoft.com/office/drawing/2014/main" id="{6C0D73B5-95BB-451F-BF05-4CE9B6596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3075"/>
            <a:ext cx="8245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语句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</a:rPr>
              <a:t>sum=(10+20)*(num+square);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的翻译过程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日期占位符 3">
            <a:extLst>
              <a:ext uri="{FF2B5EF4-FFF2-40B4-BE49-F238E27FC236}">
                <a16:creationId xmlns:a16="http://schemas.microsoft.com/office/drawing/2014/main" id="{88882411-FFE5-4627-9960-019EE3B1FA8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7EE5BF-C091-4E87-95DE-FEB3B9B4365B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7" name="灯片编号占位符 5">
            <a:extLst>
              <a:ext uri="{FF2B5EF4-FFF2-40B4-BE49-F238E27FC236}">
                <a16:creationId xmlns:a16="http://schemas.microsoft.com/office/drawing/2014/main" id="{9A8FCD2F-B220-46FD-A2E3-37BE1CF0B47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59CB722-FA05-4F4D-B2A5-D4A2F3864C79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389DCB60-1906-4971-B437-33DC6990AEB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58775"/>
            <a:ext cx="7793037" cy="766763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1.4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编译程序的组织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116D9598-B68E-457E-93EE-077A31AB06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424863" cy="5083175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编译程序的翻译分成词法分析、语法分析、语义分析与中间代码生成、代码优化、目标代码生成五个阶段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根据系统资源的状况、运行目标的要求等，可以将一个编译程序设计成多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遍（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Pass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>
                <a:latin typeface="Times New Roman" panose="02020603050405020304" pitchFamily="18" charset="0"/>
              </a:rPr>
              <a:t>扫描的形式，在每一遍扫描中，完成不同任务。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</a:rPr>
              <a:t>如：首遍构造语法树，二遍处理中间表示，增加信息等。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16703248-2B06-471F-B7DF-20FA00190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5305425"/>
            <a:ext cx="3527425" cy="1368425"/>
          </a:xfrm>
          <a:prstGeom prst="wedgeRoundRectCallout">
            <a:avLst>
              <a:gd name="adj1" fmla="val -4009"/>
              <a:gd name="adj2" fmla="val -63324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通常称编译程序对源程序或中间结果的完整扫描为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遍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uild="p" autoUpdateAnimBg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日期占位符 3">
            <a:extLst>
              <a:ext uri="{FF2B5EF4-FFF2-40B4-BE49-F238E27FC236}">
                <a16:creationId xmlns:a16="http://schemas.microsoft.com/office/drawing/2014/main" id="{8C40A9E8-1699-4F2F-B40F-0D5891CD5FC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9FF1A74-3E81-460D-A03C-5B28DD8944D2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1" name="灯片编号占位符 5">
            <a:extLst>
              <a:ext uri="{FF2B5EF4-FFF2-40B4-BE49-F238E27FC236}">
                <a16:creationId xmlns:a16="http://schemas.microsoft.com/office/drawing/2014/main" id="{1D365312-247E-4816-BA21-49C5BC67F9C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340BF37-AAF6-4A28-9C55-3611423C1A4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70AF3797-C5EF-4AA6-A082-96FBD64163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58775"/>
            <a:ext cx="7793037" cy="766763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1.4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编译程序的组织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D05932C7-5AB1-4570-B6DA-08B897B5A2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514475"/>
            <a:ext cx="8424863" cy="5083175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遍可以和阶段相对应，也可以和阶段无关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遍数量的优化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根据语言、系统追求的目标、计算机的资源状况等决定</a:t>
            </a: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日期占位符 3">
            <a:extLst>
              <a:ext uri="{FF2B5EF4-FFF2-40B4-BE49-F238E27FC236}">
                <a16:creationId xmlns:a16="http://schemas.microsoft.com/office/drawing/2014/main" id="{6A9E3507-5B10-472E-BF23-13B18382155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0F163D1-69AF-4D92-A878-CE4CCA6A2397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5" name="灯片编号占位符 5">
            <a:extLst>
              <a:ext uri="{FF2B5EF4-FFF2-40B4-BE49-F238E27FC236}">
                <a16:creationId xmlns:a16="http://schemas.microsoft.com/office/drawing/2014/main" id="{EB57CE86-F046-47B3-86E8-CD354C907C4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46C7853-DCF5-4D32-B825-A487DCBEC82D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1263CB1E-C765-476A-8323-F0BEF7ED59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58775"/>
            <a:ext cx="7793037" cy="766763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1.4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编译程序的组织</a:t>
            </a: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DD2D325B-84EA-421E-A2E1-60FBB39A966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514475"/>
            <a:ext cx="8424863" cy="5083175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多遍扫描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本遍扫描的结果作为下一遍扫描的输入，本遍扫描中得到的信息在下一遍扫描中也有效，容易获得更优化的程序。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增加内存访问次数，可能增加外部存储的访问次数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单遍扫描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分析所需的信息可能目前尚未掌握，导致产生的目标程序难以达到最优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579A3987-BBB6-457B-B63C-FA9CEF4A1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1700" y="2587625"/>
            <a:ext cx="3683000" cy="3167063"/>
          </a:xfrm>
          <a:prstGeom prst="wedgeRoundRectCallout">
            <a:avLst>
              <a:gd name="adj1" fmla="val -45884"/>
              <a:gd name="adj2" fmla="val -17065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一般来说，可以将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词法分析、语法分析、语义分析和中间代码生成做成一遍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将代码优化做成一遍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将目标代码生成做成一遍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 build="p" autoUpdateAnimBg="0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日期占位符 3">
            <a:extLst>
              <a:ext uri="{FF2B5EF4-FFF2-40B4-BE49-F238E27FC236}">
                <a16:creationId xmlns:a16="http://schemas.microsoft.com/office/drawing/2014/main" id="{F9ACF96F-7000-4ECC-98E6-2C7EF85799B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52FA60B-2041-4595-8CE5-CC2984898A2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899" name="灯片编号占位符 5">
            <a:extLst>
              <a:ext uri="{FF2B5EF4-FFF2-40B4-BE49-F238E27FC236}">
                <a16:creationId xmlns:a16="http://schemas.microsoft.com/office/drawing/2014/main" id="{30ECB1B7-4C54-48C9-8A67-7961D632CB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ABDC1D-5CD4-4D9E-979A-61BF5841C89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FB70F46C-4AD6-4BEC-8A9F-9BE3A4BFF6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333375"/>
            <a:ext cx="7793037" cy="727075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1.4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编译程序的组织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D20BEF8E-5BE9-4BCD-9936-D5CC6BEE20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589088"/>
            <a:ext cx="8270875" cy="4648200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编译程序的设计目标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规模小、速度快、诊断能力强、可靠性高、可移植性好、可扩充性好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目标程序也要规模小、执行速度快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编译系统规模较大，因此可移植性很重要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为了提高可移植性，将编译程序划分为前端和后端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>
            <a:extLst>
              <a:ext uri="{FF2B5EF4-FFF2-40B4-BE49-F238E27FC236}">
                <a16:creationId xmlns:a16="http://schemas.microsoft.com/office/drawing/2014/main" id="{A6B48994-DE50-46FC-9DBB-9005FF0903F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9A63C9-90C9-4679-A88D-602F4A23416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3" name="灯片编号占位符 5">
            <a:extLst>
              <a:ext uri="{FF2B5EF4-FFF2-40B4-BE49-F238E27FC236}">
                <a16:creationId xmlns:a16="http://schemas.microsoft.com/office/drawing/2014/main" id="{5AD994E0-3D60-4977-94F5-8B315C0A2C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DCA968F-9964-4304-B274-9C067D04947E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4" name="Rectangle 2">
            <a:extLst>
              <a:ext uri="{FF2B5EF4-FFF2-40B4-BE49-F238E27FC236}">
                <a16:creationId xmlns:a16="http://schemas.microsoft.com/office/drawing/2014/main" id="{6E9885C6-43F8-4139-9495-A541BED2BB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446088"/>
            <a:ext cx="7793037" cy="679450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1.4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编译程序的组织</a:t>
            </a:r>
          </a:p>
        </p:txBody>
      </p:sp>
      <p:sp>
        <p:nvSpPr>
          <p:cNvPr id="55301" name="Rectangle 3">
            <a:extLst>
              <a:ext uri="{FF2B5EF4-FFF2-40B4-BE49-F238E27FC236}">
                <a16:creationId xmlns:a16="http://schemas.microsoft.com/office/drawing/2014/main" id="{D56297DD-359B-44A3-9C47-217D036475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4213" y="1628775"/>
            <a:ext cx="8270875" cy="4503738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前端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与源语言有关、与目标机无关的部分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词法分析、语法分析、语义分析与中间代码生成、与机器无关的代码优化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后端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与目标机有关的部分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与机器有关的代码优化、目标代码生成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403E045F-75FF-42A5-8CF6-3238BB9A2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87625"/>
            <a:ext cx="3683000" cy="3167063"/>
          </a:xfrm>
          <a:prstGeom prst="wedgeRoundRectCallout">
            <a:avLst>
              <a:gd name="adj1" fmla="val -45884"/>
              <a:gd name="adj2" fmla="val -17065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对于某一种高级语言在不同机器上的编译系统来说，前端的处理基本是一样的，前端部分可被复用，只需要针对不同的机器构建后端就可以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89CC547-8509-4858-B21F-F3D2CDDBE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565400"/>
            <a:ext cx="3683000" cy="3167063"/>
          </a:xfrm>
          <a:prstGeom prst="wedgeRoundRectCallout">
            <a:avLst>
              <a:gd name="adj1" fmla="val -45884"/>
              <a:gd name="adj2" fmla="val -17065"/>
              <a:gd name="adj3" fmla="val 16667"/>
            </a:avLst>
          </a:prstGeom>
          <a:solidFill>
            <a:srgbClr val="CDCD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在某一种机器上实现多种高级语言的编译系统，后端部分可以被复用，只需要针对不同高级语言构建前端就可以</a:t>
            </a:r>
            <a:endParaRPr lang="en-US" altLang="zh-CN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1" grpId="0" build="p" autoUpdateAnimBg="0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日期占位符 3">
            <a:extLst>
              <a:ext uri="{FF2B5EF4-FFF2-40B4-BE49-F238E27FC236}">
                <a16:creationId xmlns:a16="http://schemas.microsoft.com/office/drawing/2014/main" id="{3032B744-239F-418F-AD01-530F8766BF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94B3D29-347C-40E8-9676-53C62F1F5D4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7" name="灯片编号占位符 5">
            <a:extLst>
              <a:ext uri="{FF2B5EF4-FFF2-40B4-BE49-F238E27FC236}">
                <a16:creationId xmlns:a16="http://schemas.microsoft.com/office/drawing/2014/main" id="{EBDD93F5-1511-410E-BC76-101F765C8E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0949DCD1-2DE1-4FDE-9AAC-C8976080F483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474A2619-9884-43E2-BBFD-6E75230415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6013" y="277813"/>
            <a:ext cx="7793037" cy="990600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1.5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编译程序的生成</a:t>
            </a:r>
          </a:p>
        </p:txBody>
      </p:sp>
      <p:sp>
        <p:nvSpPr>
          <p:cNvPr id="60421" name="Rectangle 3">
            <a:extLst>
              <a:ext uri="{FF2B5EF4-FFF2-40B4-BE49-F238E27FC236}">
                <a16:creationId xmlns:a16="http://schemas.microsoft.com/office/drawing/2014/main" id="{28F03ECE-816C-453A-B5F6-F635186572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7838" y="1512888"/>
            <a:ext cx="8415337" cy="4579937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Times New Roman" panose="02020603050405020304" pitchFamily="18" charset="0"/>
              </a:rPr>
              <a:t>如何实现编译器？</a:t>
            </a:r>
            <a:endParaRPr lang="en-US" altLang="zh-CN" sz="40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3600">
                <a:latin typeface="Times New Roman" panose="02020603050405020304" pitchFamily="18" charset="0"/>
              </a:rPr>
              <a:t>编译程序也是运行在计算机上的程序</a:t>
            </a:r>
            <a:endParaRPr lang="en-US" altLang="zh-CN" sz="36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3600">
                <a:latin typeface="Times New Roman" panose="02020603050405020304" pitchFamily="18" charset="0"/>
              </a:rPr>
              <a:t>1970</a:t>
            </a:r>
            <a:r>
              <a:rPr lang="zh-CN" altLang="en-US" sz="3600">
                <a:latin typeface="Times New Roman" panose="02020603050405020304" pitchFamily="18" charset="0"/>
              </a:rPr>
              <a:t>年前，机器代码编写</a:t>
            </a:r>
            <a:endParaRPr lang="en-US" altLang="zh-CN" sz="36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sz="3600">
                <a:latin typeface="Times New Roman" panose="02020603050405020304" pitchFamily="18" charset="0"/>
              </a:rPr>
              <a:t>1980</a:t>
            </a:r>
            <a:r>
              <a:rPr lang="zh-CN" altLang="en-US" sz="3600">
                <a:latin typeface="Times New Roman" panose="02020603050405020304" pitchFamily="18" charset="0"/>
              </a:rPr>
              <a:t>年后，高级语言编写</a:t>
            </a:r>
            <a:endParaRPr lang="en-US" altLang="zh-CN" sz="3600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3600">
                <a:latin typeface="Times New Roman" panose="02020603050405020304" pitchFamily="18" charset="0"/>
              </a:rPr>
              <a:t>利用现有的工具和编译程序，通过移植、自展等方法完成新的编译程序</a:t>
            </a:r>
          </a:p>
        </p:txBody>
      </p:sp>
      <p:sp>
        <p:nvSpPr>
          <p:cNvPr id="82950" name="Rectangle 4">
            <a:extLst>
              <a:ext uri="{FF2B5EF4-FFF2-40B4-BE49-F238E27FC236}">
                <a16:creationId xmlns:a16="http://schemas.microsoft.com/office/drawing/2014/main" id="{D666FAA3-30FD-40CE-AE9D-C3DCBD6B7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676400"/>
            <a:ext cx="7772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buClr>
                <a:schemeClr val="tx2"/>
              </a:buClr>
              <a:buSzPct val="75000"/>
              <a:buFont typeface="Monotype Sorts"/>
              <a:buChar char="n"/>
            </a:pPr>
            <a:endParaRPr lang="zh-CN" altLang="en-US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日期占位符 3">
            <a:extLst>
              <a:ext uri="{FF2B5EF4-FFF2-40B4-BE49-F238E27FC236}">
                <a16:creationId xmlns:a16="http://schemas.microsoft.com/office/drawing/2014/main" id="{1FB31F81-B192-4BFB-B31B-7444F825C60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9C700BC-576F-486E-A0EF-B00577DCDB35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1" name="灯片编号占位符 5">
            <a:extLst>
              <a:ext uri="{FF2B5EF4-FFF2-40B4-BE49-F238E27FC236}">
                <a16:creationId xmlns:a16="http://schemas.microsoft.com/office/drawing/2014/main" id="{4096491B-1B91-41BB-BA18-0194899CEC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3FF4D3-D65A-4C5F-849E-90E38FF526A8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2" name="Rectangle 2">
            <a:extLst>
              <a:ext uri="{FF2B5EF4-FFF2-40B4-BE49-F238E27FC236}">
                <a16:creationId xmlns:a16="http://schemas.microsoft.com/office/drawing/2014/main" id="{DAA9B995-EBF4-43C5-AFE4-62902DD59B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60350"/>
            <a:ext cx="5229225" cy="1014413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 T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形图</a:t>
            </a:r>
          </a:p>
        </p:txBody>
      </p:sp>
      <p:sp>
        <p:nvSpPr>
          <p:cNvPr id="83973" name="Rectangle 3">
            <a:extLst>
              <a:ext uri="{FF2B5EF4-FFF2-40B4-BE49-F238E27FC236}">
                <a16:creationId xmlns:a16="http://schemas.microsoft.com/office/drawing/2014/main" id="{99E231BD-0340-45C8-BE88-08D9F6084A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2209800"/>
            <a:ext cx="7772400" cy="762000"/>
          </a:xfrm>
        </p:spPr>
        <p:txBody>
          <a:bodyPr lIns="92075" tIns="46038" rIns="92075" bIns="46038"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</a:rPr>
              <a:t>表示语言翻译的 </a:t>
            </a:r>
            <a:r>
              <a:rPr lang="en-US" altLang="zh-CN">
                <a:latin typeface="Times New Roman" panose="02020603050405020304" pitchFamily="18" charset="0"/>
              </a:rPr>
              <a:t>T </a:t>
            </a:r>
            <a:r>
              <a:rPr lang="zh-CN" altLang="en-US">
                <a:latin typeface="Times New Roman" panose="02020603050405020304" pitchFamily="18" charset="0"/>
              </a:rPr>
              <a:t>形图</a:t>
            </a:r>
          </a:p>
        </p:txBody>
      </p:sp>
      <p:sp>
        <p:nvSpPr>
          <p:cNvPr id="57350" name="Freeform 4">
            <a:extLst>
              <a:ext uri="{FF2B5EF4-FFF2-40B4-BE49-F238E27FC236}">
                <a16:creationId xmlns:a16="http://schemas.microsoft.com/office/drawing/2014/main" id="{6EDD94BA-2251-4231-B078-0A152CB1BE6E}"/>
              </a:ext>
            </a:extLst>
          </p:cNvPr>
          <p:cNvSpPr>
            <a:spLocks/>
          </p:cNvSpPr>
          <p:nvPr/>
        </p:nvSpPr>
        <p:spPr bwMode="auto">
          <a:xfrm>
            <a:off x="2514600" y="3352800"/>
            <a:ext cx="3429000" cy="1143000"/>
          </a:xfrm>
          <a:custGeom>
            <a:avLst/>
            <a:gdLst>
              <a:gd name="T0" fmla="*/ 0 w 2208"/>
              <a:gd name="T1" fmla="*/ 0 h 720"/>
              <a:gd name="T2" fmla="*/ 0 w 2208"/>
              <a:gd name="T3" fmla="*/ 2147483646 h 720"/>
              <a:gd name="T4" fmla="*/ 2147483646 w 2208"/>
              <a:gd name="T5" fmla="*/ 2147483646 h 720"/>
              <a:gd name="T6" fmla="*/ 2147483646 w 2208"/>
              <a:gd name="T7" fmla="*/ 2147483646 h 720"/>
              <a:gd name="T8" fmla="*/ 2147483646 w 2208"/>
              <a:gd name="T9" fmla="*/ 2147483646 h 720"/>
              <a:gd name="T10" fmla="*/ 2147483646 w 2208"/>
              <a:gd name="T11" fmla="*/ 2147483646 h 720"/>
              <a:gd name="T12" fmla="*/ 2147483646 w 2208"/>
              <a:gd name="T13" fmla="*/ 2147483646 h 720"/>
              <a:gd name="T14" fmla="*/ 2147483646 w 2208"/>
              <a:gd name="T15" fmla="*/ 0 h 720"/>
              <a:gd name="T16" fmla="*/ 0 w 2208"/>
              <a:gd name="T17" fmla="*/ 0 h 72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08"/>
              <a:gd name="T28" fmla="*/ 0 h 720"/>
              <a:gd name="T29" fmla="*/ 2208 w 2208"/>
              <a:gd name="T30" fmla="*/ 720 h 72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08" h="720">
                <a:moveTo>
                  <a:pt x="0" y="0"/>
                </a:moveTo>
                <a:lnTo>
                  <a:pt x="0" y="336"/>
                </a:lnTo>
                <a:lnTo>
                  <a:pt x="624" y="336"/>
                </a:lnTo>
                <a:lnTo>
                  <a:pt x="624" y="720"/>
                </a:lnTo>
                <a:lnTo>
                  <a:pt x="1584" y="720"/>
                </a:lnTo>
                <a:lnTo>
                  <a:pt x="1584" y="336"/>
                </a:lnTo>
                <a:lnTo>
                  <a:pt x="2208" y="336"/>
                </a:lnTo>
                <a:lnTo>
                  <a:pt x="2208" y="0"/>
                </a:lnTo>
                <a:lnTo>
                  <a:pt x="0" y="0"/>
                </a:lnTo>
                <a:close/>
              </a:path>
            </a:pathLst>
          </a:cu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1" name="Text Box 5">
            <a:extLst>
              <a:ext uri="{FF2B5EF4-FFF2-40B4-BE49-F238E27FC236}">
                <a16:creationId xmlns:a16="http://schemas.microsoft.com/office/drawing/2014/main" id="{1189C1F6-805E-4BA2-A695-E70A92B18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0" y="34290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源语言</a:t>
            </a:r>
          </a:p>
        </p:txBody>
      </p:sp>
      <p:sp>
        <p:nvSpPr>
          <p:cNvPr id="57352" name="Text Box 6">
            <a:extLst>
              <a:ext uri="{FF2B5EF4-FFF2-40B4-BE49-F238E27FC236}">
                <a16:creationId xmlns:a16="http://schemas.microsoft.com/office/drawing/2014/main" id="{CAE44BB2-16E6-4977-916E-D02261AA3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038600"/>
            <a:ext cx="149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表示语言</a:t>
            </a:r>
          </a:p>
        </p:txBody>
      </p:sp>
      <p:sp>
        <p:nvSpPr>
          <p:cNvPr id="57353" name="Text Box 7">
            <a:extLst>
              <a:ext uri="{FF2B5EF4-FFF2-40B4-BE49-F238E27FC236}">
                <a16:creationId xmlns:a16="http://schemas.microsoft.com/office/drawing/2014/main" id="{938EF03A-866E-4290-86DD-D9ADF336E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429000"/>
            <a:ext cx="1436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目标语言</a:t>
            </a:r>
          </a:p>
        </p:txBody>
      </p:sp>
      <p:sp>
        <p:nvSpPr>
          <p:cNvPr id="57354" name="Line 8">
            <a:extLst>
              <a:ext uri="{FF2B5EF4-FFF2-40B4-BE49-F238E27FC236}">
                <a16:creationId xmlns:a16="http://schemas.microsoft.com/office/drawing/2014/main" id="{D5190F29-E71A-4B8E-8CFE-00B11E1A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3657600"/>
            <a:ext cx="4419600" cy="0"/>
          </a:xfrm>
          <a:prstGeom prst="line">
            <a:avLst/>
          </a:prstGeom>
          <a:noFill/>
          <a:ln w="38100">
            <a:solidFill>
              <a:srgbClr val="00CC99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/>
          <a:lstStyle/>
          <a:p>
            <a:endParaRPr lang="zh-CN" altLang="en-US"/>
          </a:p>
        </p:txBody>
      </p:sp>
      <p:sp>
        <p:nvSpPr>
          <p:cNvPr id="57355" name="AutoShape 9">
            <a:extLst>
              <a:ext uri="{FF2B5EF4-FFF2-40B4-BE49-F238E27FC236}">
                <a16:creationId xmlns:a16="http://schemas.microsoft.com/office/drawing/2014/main" id="{A95D0017-8493-4C0E-90AE-5945CD89E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209800"/>
            <a:ext cx="1676400" cy="685800"/>
          </a:xfrm>
          <a:prstGeom prst="wedgeRoundRectCallout">
            <a:avLst>
              <a:gd name="adj1" fmla="val -76514"/>
              <a:gd name="adj2" fmla="val 156250"/>
              <a:gd name="adj3" fmla="val 1666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8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6B825-36A0-4011-B70C-3203D1E9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8238" y="4652963"/>
            <a:ext cx="10826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ea typeface="宋体" panose="02010600030101010101" pitchFamily="2" charset="-122"/>
              </a:rPr>
              <a:t>A</a:t>
            </a:r>
            <a:r>
              <a:rPr lang="zh-CN" altLang="en-US" sz="2600">
                <a:ea typeface="宋体" panose="02010600030101010101" pitchFamily="2" charset="-122"/>
              </a:rPr>
              <a:t>语言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9D5E1-563F-4DCB-83B5-74A1F3DC8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729038"/>
            <a:ext cx="106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ea typeface="宋体" panose="02010600030101010101" pitchFamily="2" charset="-122"/>
              </a:rPr>
              <a:t>S</a:t>
            </a:r>
            <a:r>
              <a:rPr lang="zh-CN" altLang="en-US" sz="2600">
                <a:ea typeface="宋体" panose="02010600030101010101" pitchFamily="2" charset="-122"/>
              </a:rPr>
              <a:t>语言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06C1F-9684-41B8-A296-AC48A8B7E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5" y="3789363"/>
            <a:ext cx="1058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600">
                <a:ea typeface="宋体" panose="02010600030101010101" pitchFamily="2" charset="-122"/>
              </a:rPr>
              <a:t>T</a:t>
            </a:r>
            <a:r>
              <a:rPr lang="zh-CN" altLang="en-US" sz="2600">
                <a:ea typeface="宋体" panose="02010600030101010101" pitchFamily="2" charset="-122"/>
              </a:rPr>
              <a:t>语言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4904F-D742-437F-BFBF-6E80B2E2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5157788"/>
            <a:ext cx="69881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ea typeface="宋体" panose="02010600030101010101" pitchFamily="2" charset="-122"/>
              </a:rPr>
              <a:t>一个用</a:t>
            </a:r>
            <a:r>
              <a:rPr lang="en-US" altLang="zh-CN" sz="2600">
                <a:ea typeface="宋体" panose="02010600030101010101" pitchFamily="2" charset="-122"/>
              </a:rPr>
              <a:t>A</a:t>
            </a:r>
            <a:r>
              <a:rPr lang="zh-CN" altLang="en-US" sz="2600">
                <a:ea typeface="宋体" panose="02010600030101010101" pitchFamily="2" charset="-122"/>
              </a:rPr>
              <a:t>语言描述的编译程序，它将</a:t>
            </a:r>
            <a:r>
              <a:rPr lang="en-US" altLang="zh-CN" sz="2600">
                <a:ea typeface="宋体" panose="02010600030101010101" pitchFamily="2" charset="-122"/>
              </a:rPr>
              <a:t>S</a:t>
            </a:r>
            <a:r>
              <a:rPr lang="zh-CN" altLang="en-US" sz="2600">
                <a:ea typeface="宋体" panose="02010600030101010101" pitchFamily="2" charset="-122"/>
              </a:rPr>
              <a:t>语言源程</a:t>
            </a:r>
            <a:endParaRPr lang="en-US" altLang="zh-CN" sz="26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>
                <a:ea typeface="宋体" panose="02010600030101010101" pitchFamily="2" charset="-122"/>
              </a:rPr>
              <a:t>序翻译成了</a:t>
            </a:r>
            <a:r>
              <a:rPr lang="en-US" altLang="zh-CN" sz="2600">
                <a:ea typeface="宋体" panose="02010600030101010101" pitchFamily="2" charset="-122"/>
              </a:rPr>
              <a:t>T</a:t>
            </a:r>
            <a:r>
              <a:rPr lang="zh-CN" altLang="en-US" sz="2600">
                <a:ea typeface="宋体" panose="02010600030101010101" pitchFamily="2" charset="-122"/>
              </a:rPr>
              <a:t>语言目标程序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 autoUpdateAnimBg="0"/>
      <p:bldP spid="57352" grpId="0" autoUpdateAnimBg="0"/>
      <p:bldP spid="57353" grpId="0" autoUpdateAnimBg="0"/>
      <p:bldP spid="57355" grpId="0" animBg="1" autoUpdateAnimBg="0"/>
      <p:bldP spid="2" grpId="0"/>
      <p:bldP spid="13" grpId="0"/>
      <p:bldP spid="14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EE9737E-8166-4FA4-BF3F-4C0B9D357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520700"/>
            <a:ext cx="7743825" cy="747713"/>
          </a:xfrm>
        </p:spPr>
        <p:txBody>
          <a:bodyPr/>
          <a:lstStyle/>
          <a:p>
            <a:pPr eaLnBrk="1" hangingPunct="1"/>
            <a:r>
              <a:rPr lang="zh-CN" altLang="zh-CN"/>
              <a:t>教学目的</a:t>
            </a:r>
            <a:r>
              <a:rPr lang="zh-CN" altLang="zh-CN" sz="2400">
                <a:latin typeface="Arial" panose="020B0604020202020204" pitchFamily="34" charset="0"/>
              </a:rPr>
              <a:t>——</a:t>
            </a:r>
            <a:r>
              <a:rPr lang="zh-CN" altLang="zh-CN" sz="2400"/>
              <a:t>《编译原理》是一门非常好的课程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786629B-04A3-45C6-83D3-A62E94540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1628775"/>
            <a:ext cx="8712200" cy="3095625"/>
          </a:xfrm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Alfred V.Aho：</a:t>
            </a:r>
            <a:r>
              <a:rPr lang="zh-CN" altLang="en-US">
                <a:latin typeface="Times New Roman" panose="02020603050405020304" pitchFamily="18" charset="0"/>
              </a:rPr>
              <a:t>编写编译器的原理和技术具有十分普遍的意义，以至于在每个计算机科学家的研究生涯中，本课程中的原理和技术都会反复用到。</a:t>
            </a:r>
          </a:p>
        </p:txBody>
      </p:sp>
      <p:sp>
        <p:nvSpPr>
          <p:cNvPr id="11268" name="日期占位符 3">
            <a:extLst>
              <a:ext uri="{FF2B5EF4-FFF2-40B4-BE49-F238E27FC236}">
                <a16:creationId xmlns:a16="http://schemas.microsoft.com/office/drawing/2014/main" id="{206D2FF5-D764-465E-9705-3098B4C5406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CC389AE-0805-4A77-9F63-297E49721769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9" name="灯片编号占位符 5">
            <a:extLst>
              <a:ext uri="{FF2B5EF4-FFF2-40B4-BE49-F238E27FC236}">
                <a16:creationId xmlns:a16="http://schemas.microsoft.com/office/drawing/2014/main" id="{50AD9DA1-1FA0-4BA2-8387-2B10E28A589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F62CE8BA-5F41-4321-962C-1026ED5C2729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日期占位符 3">
            <a:extLst>
              <a:ext uri="{FF2B5EF4-FFF2-40B4-BE49-F238E27FC236}">
                <a16:creationId xmlns:a16="http://schemas.microsoft.com/office/drawing/2014/main" id="{664BAFD4-3FBC-442D-9F06-FC1097B961B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DD12E0B-0C60-4203-A899-6FAE44DA848B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5" name="灯片编号占位符 5">
            <a:extLst>
              <a:ext uri="{FF2B5EF4-FFF2-40B4-BE49-F238E27FC236}">
                <a16:creationId xmlns:a16="http://schemas.microsoft.com/office/drawing/2014/main" id="{0B036342-04AA-4431-AA17-7890E088F43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DCD4727-1E2C-4048-A176-F5377E80F911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ABAD3537-393E-4A66-9DE3-BA429016C8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916113"/>
            <a:ext cx="8642350" cy="4114800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问题一：如何直接在一个机器上实现</a:t>
            </a:r>
            <a:r>
              <a:rPr lang="en-US" altLang="zh-CN" sz="2800">
                <a:latin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</a:rPr>
              <a:t>语言编译器？</a:t>
            </a:r>
          </a:p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解决：</a:t>
            </a: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用汇编语言实现一个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子集</a:t>
            </a:r>
            <a:r>
              <a:rPr lang="zh-CN" altLang="en-US">
                <a:latin typeface="Times New Roman" panose="02020603050405020304" pitchFamily="18" charset="0"/>
              </a:rPr>
              <a:t>的编译程序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0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用汇编程序处理该程序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0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zh-CN" altLang="en-US">
                <a:latin typeface="Times New Roman" panose="02020603050405020304" pitchFamily="18" charset="0"/>
              </a:rPr>
              <a:t>得到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（可直接运行）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用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子集编制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语言的编译程序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endParaRPr lang="en-US" altLang="zh-CN"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>
                <a:latin typeface="Times New Roman" panose="02020603050405020304" pitchFamily="18" charset="0"/>
              </a:rPr>
              <a:t>用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编译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，得到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</a:p>
        </p:txBody>
      </p:sp>
      <p:sp>
        <p:nvSpPr>
          <p:cNvPr id="84997" name="Rectangle 3">
            <a:extLst>
              <a:ext uri="{FF2B5EF4-FFF2-40B4-BE49-F238E27FC236}">
                <a16:creationId xmlns:a16="http://schemas.microsoft.com/office/drawing/2014/main" id="{7E4C6203-60CC-4EC4-A97C-461C51C783B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06500" y="269875"/>
            <a:ext cx="5957888" cy="1143000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2.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自展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8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uiExpand="1" build="p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日期占位符 3">
            <a:extLst>
              <a:ext uri="{FF2B5EF4-FFF2-40B4-BE49-F238E27FC236}">
                <a16:creationId xmlns:a16="http://schemas.microsoft.com/office/drawing/2014/main" id="{272D2F54-90C5-4CA8-82B9-66B9326AA8D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86BC00-D3CE-46D2-AB5A-1F86F120AFE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19" name="灯片编号占位符 5">
            <a:extLst>
              <a:ext uri="{FF2B5EF4-FFF2-40B4-BE49-F238E27FC236}">
                <a16:creationId xmlns:a16="http://schemas.microsoft.com/office/drawing/2014/main" id="{A9B8C554-5C01-48B4-9E5B-A697C390AE9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F970D6F-E249-4284-B755-ED7BB6CB0477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0" name="Rectangle 2">
            <a:extLst>
              <a:ext uri="{FF2B5EF4-FFF2-40B4-BE49-F238E27FC236}">
                <a16:creationId xmlns:a16="http://schemas.microsoft.com/office/drawing/2014/main" id="{4777353A-025B-4792-86F6-2F38EB3434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8888" y="404813"/>
            <a:ext cx="6769100" cy="792162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3.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移植</a:t>
            </a:r>
          </a:p>
        </p:txBody>
      </p:sp>
      <p:sp>
        <p:nvSpPr>
          <p:cNvPr id="86021" name="Rectangle 3">
            <a:extLst>
              <a:ext uri="{FF2B5EF4-FFF2-40B4-BE49-F238E27FC236}">
                <a16:creationId xmlns:a16="http://schemas.microsoft.com/office/drawing/2014/main" id="{25298959-C342-4CF6-A8BC-B9A15CEAD6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84313"/>
            <a:ext cx="8229600" cy="1752600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问题二：</a:t>
            </a:r>
            <a:r>
              <a:rPr lang="en-US" altLang="zh-CN" sz="2800">
                <a:latin typeface="Times New Roman" panose="02020603050405020304" pitchFamily="18" charset="0"/>
              </a:rPr>
              <a:t>A</a:t>
            </a:r>
            <a:r>
              <a:rPr lang="zh-CN" altLang="en-US" sz="2800">
                <a:latin typeface="Times New Roman" panose="02020603050405020304" pitchFamily="18" charset="0"/>
              </a:rPr>
              <a:t>机上有一个</a:t>
            </a:r>
            <a:r>
              <a:rPr lang="en-US" altLang="zh-CN" sz="2800">
                <a:latin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</a:rPr>
              <a:t>语言编译器，是否可利用此编译器实现</a:t>
            </a:r>
            <a:r>
              <a:rPr lang="en-US" altLang="zh-CN" sz="2800">
                <a:latin typeface="Times New Roman" panose="02020603050405020304" pitchFamily="18" charset="0"/>
              </a:rPr>
              <a:t>B</a:t>
            </a:r>
            <a:r>
              <a:rPr lang="zh-CN" altLang="en-US" sz="2800">
                <a:latin typeface="Times New Roman" panose="02020603050405020304" pitchFamily="18" charset="0"/>
              </a:rPr>
              <a:t>机上的</a:t>
            </a:r>
            <a:r>
              <a:rPr lang="en-US" altLang="zh-CN" sz="2800">
                <a:latin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</a:rPr>
              <a:t>语言编译器？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</a:rPr>
              <a:t>条件：</a:t>
            </a:r>
            <a:r>
              <a:rPr lang="en-US" altLang="zh-CN" sz="2400">
                <a:latin typeface="Times New Roman" panose="02020603050405020304" pitchFamily="18" charset="0"/>
              </a:rPr>
              <a:t>A</a:t>
            </a:r>
            <a:r>
              <a:rPr lang="zh-CN" altLang="en-US" sz="2400">
                <a:latin typeface="Times New Roman" panose="02020603050405020304" pitchFamily="18" charset="0"/>
              </a:rPr>
              <a:t>机有</a:t>
            </a:r>
            <a:r>
              <a:rPr lang="en-US" altLang="zh-CN" sz="2400">
                <a:latin typeface="Times New Roman" panose="02020603050405020304" pitchFamily="18" charset="0"/>
              </a:rPr>
              <a:t>C </a:t>
            </a:r>
            <a:r>
              <a:rPr lang="zh-CN" altLang="en-US" sz="2400">
                <a:latin typeface="Times New Roman" panose="02020603050405020304" pitchFamily="18" charset="0"/>
              </a:rPr>
              <a:t>语言的编译程序</a:t>
            </a:r>
          </a:p>
          <a:p>
            <a:pPr lvl="1" algn="just" eaLnBrk="1" hangingPunct="1"/>
            <a:r>
              <a:rPr lang="zh-CN" altLang="en-US" sz="2400">
                <a:latin typeface="Times New Roman" panose="02020603050405020304" pitchFamily="18" charset="0"/>
              </a:rPr>
              <a:t>目的：实现B机的</a:t>
            </a:r>
            <a:r>
              <a:rPr lang="en-US" altLang="zh-CN" sz="2400">
                <a:latin typeface="Times New Roman" panose="02020603050405020304" pitchFamily="18" charset="0"/>
              </a:rPr>
              <a:t>C</a:t>
            </a:r>
            <a:r>
              <a:rPr lang="zh-CN" altLang="en-US" sz="2400">
                <a:latin typeface="Times New Roman" panose="02020603050405020304" pitchFamily="18" charset="0"/>
              </a:rPr>
              <a:t>语言的编译</a:t>
            </a:r>
          </a:p>
        </p:txBody>
      </p:sp>
      <p:sp>
        <p:nvSpPr>
          <p:cNvPr id="86022" name="Line 4">
            <a:extLst>
              <a:ext uri="{FF2B5EF4-FFF2-40B4-BE49-F238E27FC236}">
                <a16:creationId xmlns:a16="http://schemas.microsoft.com/office/drawing/2014/main" id="{B4FC6FC3-BF93-4ADB-9054-5FD3DC321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6524625"/>
            <a:ext cx="228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837030ED-56E4-41DF-851D-7BA821237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789363"/>
            <a:ext cx="828040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1.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用Ｃ语言编制</a:t>
            </a: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B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机的Ｃ编译程序</a:t>
            </a:r>
            <a:r>
              <a:rPr lang="en-US" sz="2800" b="1" dirty="0" err="1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0</a:t>
            </a:r>
            <a:endParaRPr lang="en-US" sz="2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3976" name="Rectangle 21">
            <a:extLst>
              <a:ext uri="{FF2B5EF4-FFF2-40B4-BE49-F238E27FC236}">
                <a16:creationId xmlns:a16="http://schemas.microsoft.com/office/drawing/2014/main" id="{FA2859E2-F859-4B86-99F3-7BA33198A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3279775"/>
            <a:ext cx="4910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解决办法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1A17AD90-DCDF-4E99-8604-74E715C1F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4797425"/>
            <a:ext cx="8353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3.(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Ａ机的</a:t>
            </a: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2</a:t>
            </a: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编译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altLang="zh-CN" sz="2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0 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，得到</a:t>
            </a: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B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机上可运行的编译器</a:t>
            </a:r>
            <a:r>
              <a:rPr lang="en-US" sz="2800" b="1" dirty="0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sz="18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3</a:t>
            </a:r>
            <a:endParaRPr lang="en-US" sz="2800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0989F-2232-49AC-B72A-F0840969B1D5}"/>
              </a:ext>
            </a:extLst>
          </p:cNvPr>
          <p:cNvSpPr txBox="1"/>
          <p:nvPr/>
        </p:nvSpPr>
        <p:spPr>
          <a:xfrm>
            <a:off x="844550" y="4303713"/>
            <a:ext cx="8120063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2.(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Ａ机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C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编译器</a:t>
            </a:r>
            <a:r>
              <a:rPr lang="en-US" altLang="zh-CN" sz="2800" b="1" dirty="0" err="1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1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)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编译</a:t>
            </a:r>
            <a:r>
              <a:rPr lang="en-US" altLang="zh-CN" sz="2800" b="1" dirty="0" err="1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0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，得到在</a:t>
            </a:r>
            <a:r>
              <a:rPr lang="en-US" altLang="zh-CN" sz="2800" b="1" dirty="0">
                <a:latin typeface="楷体_GB2312" pitchFamily="1" charset="-122"/>
                <a:ea typeface="楷体_GB2312" pitchFamily="1" charset="-122"/>
              </a:rPr>
              <a:t>A</a:t>
            </a:r>
            <a:r>
              <a:rPr lang="zh-CN" altLang="en-US" sz="2800" b="1" dirty="0">
                <a:latin typeface="楷体_GB2312" pitchFamily="1" charset="-122"/>
                <a:ea typeface="楷体_GB2312" pitchFamily="1" charset="-122"/>
              </a:rPr>
              <a:t>机可运行的</a:t>
            </a:r>
            <a:r>
              <a:rPr lang="en-US" altLang="zh-CN" sz="2800" b="1" dirty="0" err="1">
                <a:latin typeface="楷体_GB2312" pitchFamily="1" charset="-122"/>
                <a:ea typeface="楷体_GB2312" pitchFamily="1" charset="-122"/>
              </a:rPr>
              <a:t>P</a:t>
            </a:r>
            <a:r>
              <a:rPr lang="en-US" altLang="zh-CN" sz="2800" b="1" baseline="-250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2</a:t>
            </a: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1" charset="-122"/>
              <a:ea typeface="楷体_GB2312" pitchFamily="1" charset="-122"/>
            </a:endParaRPr>
          </a:p>
          <a:p>
            <a:pPr eaLnBrk="1" hangingPunct="1">
              <a:defRPr/>
            </a:pP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3976" grpId="0"/>
      <p:bldP spid="19" grpId="0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日期占位符 3">
            <a:extLst>
              <a:ext uri="{FF2B5EF4-FFF2-40B4-BE49-F238E27FC236}">
                <a16:creationId xmlns:a16="http://schemas.microsoft.com/office/drawing/2014/main" id="{DD048F67-58BB-4E7F-AA41-173B442ED0E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917E36-22DD-496F-BD3D-892B10C616D6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3" name="灯片编号占位符 5">
            <a:extLst>
              <a:ext uri="{FF2B5EF4-FFF2-40B4-BE49-F238E27FC236}">
                <a16:creationId xmlns:a16="http://schemas.microsoft.com/office/drawing/2014/main" id="{9F666626-DE20-48E4-93CC-5DC5CBB8DDD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D014E3-8BD2-4CDD-8F1F-4CC176B4C3B2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4E312935-CA53-4C45-B99A-DE886B1B4F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476250"/>
            <a:ext cx="7359650" cy="757238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4.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本机编译器的利用</a:t>
            </a:r>
          </a:p>
        </p:txBody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ACACFEB4-C809-4B54-B1B7-E14E66638F2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17663"/>
            <a:ext cx="8534400" cy="1090612"/>
          </a:xfrm>
        </p:spPr>
        <p:txBody>
          <a:bodyPr/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问题三： </a:t>
            </a:r>
            <a:r>
              <a:rPr lang="en-US" altLang="zh-CN" sz="2800">
                <a:latin typeface="Times New Roman" panose="02020603050405020304" pitchFamily="18" charset="0"/>
              </a:rPr>
              <a:t>A</a:t>
            </a:r>
            <a:r>
              <a:rPr lang="zh-CN" altLang="en-US" sz="2800">
                <a:latin typeface="Times New Roman" panose="02020603050405020304" pitchFamily="18" charset="0"/>
              </a:rPr>
              <a:t>机上有一个</a:t>
            </a:r>
            <a:r>
              <a:rPr lang="en-US" altLang="zh-CN" sz="2800">
                <a:latin typeface="Times New Roman" panose="02020603050405020304" pitchFamily="18" charset="0"/>
              </a:rPr>
              <a:t>C</a:t>
            </a:r>
            <a:r>
              <a:rPr lang="zh-CN" altLang="en-US" sz="2800">
                <a:latin typeface="Times New Roman" panose="02020603050405020304" pitchFamily="18" charset="0"/>
              </a:rPr>
              <a:t>语言编译器，现要实现一个新语言</a:t>
            </a:r>
            <a:r>
              <a:rPr lang="en-US" altLang="zh-CN" sz="2800">
                <a:latin typeface="Times New Roman" panose="02020603050405020304" pitchFamily="18" charset="0"/>
              </a:rPr>
              <a:t>NEW</a:t>
            </a:r>
            <a:r>
              <a:rPr lang="zh-CN" altLang="en-US" sz="2800">
                <a:latin typeface="Times New Roman" panose="02020603050405020304" pitchFamily="18" charset="0"/>
              </a:rPr>
              <a:t>的编译器？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E0CE6-8B28-40F7-8E83-DD3A52C79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887663"/>
            <a:ext cx="73326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解决方法：</a:t>
            </a:r>
            <a:endParaRPr lang="en-US" altLang="zh-CN" sz="28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用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编写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NEW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的编译器，并用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编译器编译它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日期占位符 3">
            <a:extLst>
              <a:ext uri="{FF2B5EF4-FFF2-40B4-BE49-F238E27FC236}">
                <a16:creationId xmlns:a16="http://schemas.microsoft.com/office/drawing/2014/main" id="{E655D251-73F8-4F15-8184-EF5953F215B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B8426A3-F015-4729-B885-B7CA688ECF32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7" name="灯片编号占位符 5">
            <a:extLst>
              <a:ext uri="{FF2B5EF4-FFF2-40B4-BE49-F238E27FC236}">
                <a16:creationId xmlns:a16="http://schemas.microsoft.com/office/drawing/2014/main" id="{78EAE3FF-AD11-4636-B373-43653276442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3748C7D-291D-4A75-A10E-DDFAC8BF77B5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8" name="Rectangle 2">
            <a:extLst>
              <a:ext uri="{FF2B5EF4-FFF2-40B4-BE49-F238E27FC236}">
                <a16:creationId xmlns:a16="http://schemas.microsoft.com/office/drawing/2014/main" id="{51C0A292-BC02-4405-9539-9CBE947CBF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568325"/>
            <a:ext cx="7037388" cy="628650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>
                <a:ea typeface="Arial Unicode MS" pitchFamily="34" charset="-122"/>
              </a:rPr>
              <a:t>5. </a:t>
            </a:r>
            <a:r>
              <a:rPr lang="zh-CN" altLang="en-US">
                <a:ea typeface="Arial Unicode MS" pitchFamily="34" charset="-122"/>
              </a:rPr>
              <a:t>编译程序的自动生成</a:t>
            </a:r>
          </a:p>
        </p:txBody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80C84BD4-E995-4C29-96CE-6629F8FD9A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76375" y="1412875"/>
            <a:ext cx="6551613" cy="685800"/>
          </a:xfrm>
        </p:spPr>
        <p:txBody>
          <a:bodyPr lIns="92075" tIns="46038" rIns="92075" bIns="46038"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latin typeface="楷体_GB2312"/>
              </a:rPr>
              <a:t>1) </a:t>
            </a:r>
            <a:r>
              <a:rPr lang="zh-CN" altLang="en-US" sz="3600">
                <a:latin typeface="楷体_GB2312"/>
              </a:rPr>
              <a:t>词法分析器的自动生成程序</a:t>
            </a:r>
          </a:p>
        </p:txBody>
      </p:sp>
      <p:sp>
        <p:nvSpPr>
          <p:cNvPr id="65542" name="Rectangle 4">
            <a:extLst>
              <a:ext uri="{FF2B5EF4-FFF2-40B4-BE49-F238E27FC236}">
                <a16:creationId xmlns:a16="http://schemas.microsoft.com/office/drawing/2014/main" id="{D41A8820-A29A-48B4-A267-D18A97FF4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2420938"/>
            <a:ext cx="2305050" cy="90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ＬＥＸ</a:t>
            </a:r>
          </a:p>
        </p:txBody>
      </p:sp>
      <p:sp>
        <p:nvSpPr>
          <p:cNvPr id="65543" name="Line 5">
            <a:extLst>
              <a:ext uri="{FF2B5EF4-FFF2-40B4-BE49-F238E27FC236}">
                <a16:creationId xmlns:a16="http://schemas.microsoft.com/office/drawing/2014/main" id="{32CD1FA6-2954-4F4B-B509-85AA15796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871788"/>
            <a:ext cx="838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4" name="Line 6">
            <a:extLst>
              <a:ext uri="{FF2B5EF4-FFF2-40B4-BE49-F238E27FC236}">
                <a16:creationId xmlns:a16="http://schemas.microsoft.com/office/drawing/2014/main" id="{D867629C-1FE5-4EBA-9DD6-3F993477D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71788"/>
            <a:ext cx="990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5" name="Rectangle 7">
            <a:extLst>
              <a:ext uri="{FF2B5EF4-FFF2-40B4-BE49-F238E27FC236}">
                <a16:creationId xmlns:a16="http://schemas.microsoft.com/office/drawing/2014/main" id="{CA20FEDA-9A75-44C9-8C3E-273896180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57475"/>
            <a:ext cx="3141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词法规则说明</a:t>
            </a:r>
          </a:p>
        </p:txBody>
      </p:sp>
      <p:sp>
        <p:nvSpPr>
          <p:cNvPr id="65546" name="Rectangle 8">
            <a:extLst>
              <a:ext uri="{FF2B5EF4-FFF2-40B4-BE49-F238E27FC236}">
                <a16:creationId xmlns:a16="http://schemas.microsoft.com/office/drawing/2014/main" id="{AECCA050-1583-43A3-BF43-7B0A590C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725" y="2657475"/>
            <a:ext cx="2454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词法分析程序</a:t>
            </a:r>
          </a:p>
        </p:txBody>
      </p:sp>
      <p:sp>
        <p:nvSpPr>
          <p:cNvPr id="65547" name="Rectangle 9">
            <a:extLst>
              <a:ext uri="{FF2B5EF4-FFF2-40B4-BE49-F238E27FC236}">
                <a16:creationId xmlns:a16="http://schemas.microsoft.com/office/drawing/2014/main" id="{CBFD528D-4C36-4156-B900-9A0419457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5" y="3084513"/>
            <a:ext cx="1525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楷体_GB2312"/>
              </a:rPr>
              <a:t>(C</a:t>
            </a:r>
            <a:r>
              <a:rPr lang="zh-CN" altLang="en-US" sz="2400">
                <a:latin typeface="楷体_GB2312"/>
              </a:rPr>
              <a:t>程序</a:t>
            </a:r>
            <a:r>
              <a:rPr lang="en-US" altLang="zh-CN" sz="2400">
                <a:latin typeface="楷体_GB2312"/>
              </a:rPr>
              <a:t>)</a:t>
            </a:r>
          </a:p>
        </p:txBody>
      </p:sp>
      <p:sp>
        <p:nvSpPr>
          <p:cNvPr id="65548" name="Text Box 10">
            <a:extLst>
              <a:ext uri="{FF2B5EF4-FFF2-40B4-BE49-F238E27FC236}">
                <a16:creationId xmlns:a16="http://schemas.microsoft.com/office/drawing/2014/main" id="{BF33A3CD-05D7-43FC-AC5B-94F8D5E5E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770313"/>
            <a:ext cx="5507038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_GB2312"/>
              </a:rPr>
              <a:t>输入：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词法（正规表达式）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识别动作（Ｃ程序段）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_GB2312"/>
              </a:rPr>
              <a:t>输出：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</a:t>
            </a:r>
            <a:r>
              <a:rPr lang="en-US" altLang="zh-CN">
                <a:latin typeface="楷体_GB2312"/>
              </a:rPr>
              <a:t>yylex( ) </a:t>
            </a:r>
            <a:r>
              <a:rPr lang="zh-CN" altLang="en-US">
                <a:latin typeface="楷体_GB2312"/>
              </a:rPr>
              <a:t>函数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1" grpId="0" build="p" autoUpdateAnimBg="0"/>
      <p:bldP spid="65542" grpId="0" animBg="1" autoUpdateAnimBg="0"/>
      <p:bldP spid="65545" grpId="0" autoUpdateAnimBg="0"/>
      <p:bldP spid="65546" grpId="0" autoUpdateAnimBg="0"/>
      <p:bldP spid="65547" grpId="0" autoUpdateAnimBg="0"/>
      <p:bldP spid="65548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日期占位符 3">
            <a:extLst>
              <a:ext uri="{FF2B5EF4-FFF2-40B4-BE49-F238E27FC236}">
                <a16:creationId xmlns:a16="http://schemas.microsoft.com/office/drawing/2014/main" id="{E45A2B7A-9B78-401C-BD74-3B0EF9D38E2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356D4B7-CDEF-462B-A38E-E5F633C223F3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1" name="灯片编号占位符 5">
            <a:extLst>
              <a:ext uri="{FF2B5EF4-FFF2-40B4-BE49-F238E27FC236}">
                <a16:creationId xmlns:a16="http://schemas.microsoft.com/office/drawing/2014/main" id="{FFEE5483-6D50-4742-BBE3-7992E181A4B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2CD7641-F371-446E-AD47-28FAD73F3A36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45F03714-4740-4298-8E68-5795CFD98C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87450" y="765175"/>
            <a:ext cx="7777163" cy="414338"/>
          </a:xfrm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sz="3600">
                <a:ea typeface="楷体_GB2312"/>
                <a:cs typeface="楷体_GB2312"/>
              </a:rPr>
              <a:t>2)</a:t>
            </a:r>
            <a:r>
              <a:rPr lang="zh-CN" altLang="en-US" sz="3600">
                <a:ea typeface="楷体_GB2312"/>
                <a:cs typeface="楷体_GB2312"/>
              </a:rPr>
              <a:t>语法分析器的自动生成程序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id="{093A2851-4425-4406-9D4A-1E51F9021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1550" y="1752600"/>
            <a:ext cx="2212975" cy="901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ＹＡＣＣ</a:t>
            </a:r>
          </a:p>
        </p:txBody>
      </p:sp>
      <p:sp>
        <p:nvSpPr>
          <p:cNvPr id="66566" name="Line 4">
            <a:extLst>
              <a:ext uri="{FF2B5EF4-FFF2-40B4-BE49-F238E27FC236}">
                <a16:creationId xmlns:a16="http://schemas.microsoft.com/office/drawing/2014/main" id="{F23851B5-7E12-436C-B7C3-2198CD3F7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03450"/>
            <a:ext cx="8382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Line 5">
            <a:extLst>
              <a:ext uri="{FF2B5EF4-FFF2-40B4-BE49-F238E27FC236}">
                <a16:creationId xmlns:a16="http://schemas.microsoft.com/office/drawing/2014/main" id="{8FFD0EC1-8107-4C00-ADE1-84EA20E50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203450"/>
            <a:ext cx="9906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8" name="Rectangle 6">
            <a:extLst>
              <a:ext uri="{FF2B5EF4-FFF2-40B4-BE49-F238E27FC236}">
                <a16:creationId xmlns:a16="http://schemas.microsoft.com/office/drawing/2014/main" id="{B60F5217-A424-45DF-B2DB-BF3EFDE50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89138"/>
            <a:ext cx="31416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语法规则说明</a:t>
            </a:r>
          </a:p>
        </p:txBody>
      </p:sp>
      <p:sp>
        <p:nvSpPr>
          <p:cNvPr id="66569" name="Rectangle 7">
            <a:extLst>
              <a:ext uri="{FF2B5EF4-FFF2-40B4-BE49-F238E27FC236}">
                <a16:creationId xmlns:a16="http://schemas.microsoft.com/office/drawing/2014/main" id="{91100D5B-45D6-46B3-8952-C92546F9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725" y="1989138"/>
            <a:ext cx="2454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latin typeface="Times New Roman" panose="02020603050405020304" pitchFamily="18" charset="0"/>
              </a:rPr>
              <a:t>语法分析程序</a:t>
            </a:r>
          </a:p>
        </p:txBody>
      </p:sp>
      <p:sp>
        <p:nvSpPr>
          <p:cNvPr id="66570" name="Rectangle 8">
            <a:extLst>
              <a:ext uri="{FF2B5EF4-FFF2-40B4-BE49-F238E27FC236}">
                <a16:creationId xmlns:a16="http://schemas.microsoft.com/office/drawing/2014/main" id="{88A7BA78-E597-4CA6-94D8-8FC079D62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25" y="2416175"/>
            <a:ext cx="1309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楷体_GB2312"/>
              </a:rPr>
              <a:t>(C</a:t>
            </a:r>
            <a:r>
              <a:rPr lang="zh-CN" altLang="en-US" sz="2400">
                <a:latin typeface="楷体_GB2312"/>
              </a:rPr>
              <a:t>程序</a:t>
            </a:r>
            <a:r>
              <a:rPr lang="en-US" altLang="zh-CN" sz="2400">
                <a:latin typeface="楷体_GB2312"/>
              </a:rPr>
              <a:t>)</a:t>
            </a:r>
          </a:p>
        </p:txBody>
      </p:sp>
      <p:sp>
        <p:nvSpPr>
          <p:cNvPr id="66571" name="Text Box 9">
            <a:extLst>
              <a:ext uri="{FF2B5EF4-FFF2-40B4-BE49-F238E27FC236}">
                <a16:creationId xmlns:a16="http://schemas.microsoft.com/office/drawing/2014/main" id="{737D44D4-EA87-4D8E-BFD2-42394E07B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5883275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_GB2312"/>
              </a:rPr>
              <a:t>输入：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语法规则（产生式）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语义动作（Ｃ程序段）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latin typeface="楷体_GB2312"/>
              </a:rPr>
              <a:t>输出：</a:t>
            </a:r>
          </a:p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>
                <a:latin typeface="楷体_GB2312"/>
              </a:rPr>
              <a:t>	</a:t>
            </a:r>
            <a:r>
              <a:rPr lang="en-US" altLang="zh-CN">
                <a:latin typeface="楷体_GB2312"/>
              </a:rPr>
              <a:t>yyparse( ) </a:t>
            </a:r>
            <a:r>
              <a:rPr lang="zh-CN" altLang="en-US">
                <a:latin typeface="楷体_GB2312"/>
              </a:rPr>
              <a:t>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6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6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5" grpId="0" animBg="1" autoUpdateAnimBg="0"/>
      <p:bldP spid="66568" grpId="0" autoUpdateAnimBg="0"/>
      <p:bldP spid="66569" grpId="0" autoUpdateAnimBg="0"/>
      <p:bldP spid="66570" grpId="0" autoUpdateAnimBg="0"/>
      <p:bldP spid="66571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日期占位符 3">
            <a:extLst>
              <a:ext uri="{FF2B5EF4-FFF2-40B4-BE49-F238E27FC236}">
                <a16:creationId xmlns:a16="http://schemas.microsoft.com/office/drawing/2014/main" id="{CE7F68F5-9085-4BBC-900F-B7BCAF9A31B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4D4B2AB-6738-4408-83A1-73A5C767A3B7}" type="datetime1">
              <a:rPr lang="zh-CN" altLang="en-US" sz="1400" b="0"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5" name="灯片编号占位符 5">
            <a:extLst>
              <a:ext uri="{FF2B5EF4-FFF2-40B4-BE49-F238E27FC236}">
                <a16:creationId xmlns:a16="http://schemas.microsoft.com/office/drawing/2014/main" id="{94DBE186-E623-4FD3-8BC9-A8DD2AB5806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B6917D7-1977-46D2-99FD-8F55C7A1B14A}" type="slidenum">
              <a:rPr lang="en-US" altLang="zh-CN" sz="1400" b="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CN" sz="1400" b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Rectangle 2">
            <a:extLst>
              <a:ext uri="{FF2B5EF4-FFF2-40B4-BE49-F238E27FC236}">
                <a16:creationId xmlns:a16="http://schemas.microsoft.com/office/drawing/2014/main" id="{FD839F83-27FF-483E-95C6-EFE19CF3196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692150"/>
            <a:ext cx="4564062" cy="439738"/>
          </a:xfrm>
        </p:spPr>
        <p:txBody>
          <a:bodyPr anchor="ctr"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Arial Unicode MS" pitchFamily="34" charset="-122"/>
              </a:rPr>
              <a:t>1.6 </a:t>
            </a:r>
            <a:r>
              <a:rPr lang="zh-CN" altLang="en-US">
                <a:latin typeface="Times New Roman" panose="02020603050405020304" pitchFamily="18" charset="0"/>
                <a:ea typeface="Arial Unicode MS" pitchFamily="34" charset="-122"/>
              </a:rPr>
              <a:t>本章小结</a:t>
            </a:r>
          </a:p>
        </p:txBody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6B546CD1-3F27-42E7-8F86-C36A1261F4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700213"/>
            <a:ext cx="8159750" cy="4776787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编译原理是一门非常好的课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程序设计语言及其发展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程序设计语言的翻译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编译程序的总体结构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编译程序的各个阶段</a:t>
            </a:r>
          </a:p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编译程序的组织与生成</a:t>
            </a:r>
          </a:p>
          <a:p>
            <a:pPr eaLnBrk="1" hangingPunct="1"/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6CD33BE-5263-443E-ACB5-1738667BB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520700"/>
            <a:ext cx="7743825" cy="747713"/>
          </a:xfrm>
        </p:spPr>
        <p:txBody>
          <a:bodyPr/>
          <a:lstStyle/>
          <a:p>
            <a:pPr eaLnBrk="1" hangingPunct="1"/>
            <a:r>
              <a:rPr lang="zh-CN" altLang="zh-CN"/>
              <a:t>教学目的</a:t>
            </a:r>
            <a:r>
              <a:rPr lang="zh-CN" altLang="zh-CN" sz="2400">
                <a:latin typeface="Arial" panose="020B0604020202020204" pitchFamily="34" charset="0"/>
              </a:rPr>
              <a:t>——</a:t>
            </a:r>
            <a:r>
              <a:rPr lang="zh-CN" altLang="zh-CN" sz="2400"/>
              <a:t>《编译原理》是一门非常好的课程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BD086B7-8FD6-4DD8-8174-BBA53A623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913" y="1487488"/>
            <a:ext cx="8593137" cy="4894262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本课程将兼顾语言描述方法、设计与应用</a:t>
            </a:r>
            <a:endParaRPr lang="en-US" altLang="zh-CN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</a:rPr>
              <a:t>能形式化就能自动化（抽象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</a:rPr>
              <a:t>→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</a:rPr>
              <a:t>符号化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</a:rPr>
              <a:t>→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pitchFamily="18" charset="0"/>
              </a:rPr>
              <a:t>机械化）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</a:rPr>
              <a:t>可以使学生对程序设计语言具有更加深刻的理解</a:t>
            </a:r>
          </a:p>
          <a:p>
            <a:pPr lvl="1" eaLnBrk="1" hangingPunct="1"/>
            <a:r>
              <a:rPr lang="zh-CN" altLang="en-US" sz="3200">
                <a:latin typeface="Times New Roman" panose="02020603050405020304" pitchFamily="18" charset="0"/>
              </a:rPr>
              <a:t>体验实现自动计算的乐趣</a:t>
            </a:r>
          </a:p>
        </p:txBody>
      </p:sp>
      <p:sp>
        <p:nvSpPr>
          <p:cNvPr id="12292" name="日期占位符 3">
            <a:extLst>
              <a:ext uri="{FF2B5EF4-FFF2-40B4-BE49-F238E27FC236}">
                <a16:creationId xmlns:a16="http://schemas.microsoft.com/office/drawing/2014/main" id="{FE5C9917-ADCF-4213-9312-FE018E4AD00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8C94977-1D14-4F1A-B47C-7F3574774BCB}" type="datetime1">
              <a:rPr lang="zh-CN" altLang="en-US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2020/12/14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3" name="灯片编号占位符 5">
            <a:extLst>
              <a:ext uri="{FF2B5EF4-FFF2-40B4-BE49-F238E27FC236}">
                <a16:creationId xmlns:a16="http://schemas.microsoft.com/office/drawing/2014/main" id="{79EC0926-49D0-48D9-A63D-ECD21E09767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楷体_GB2312"/>
                <a:cs typeface="楷体_GB231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46C365E-365E-42CC-B36A-B8F1E5A22D7A}" type="slidenum">
              <a:rPr lang="en-US" altLang="zh-CN" sz="1400" b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400" b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</TotalTime>
  <Pages>0</Pages>
  <Words>4879</Words>
  <Characters>0</Characters>
  <Application>Microsoft Office PowerPoint</Application>
  <DocSecurity>0</DocSecurity>
  <PresentationFormat>全屏显示(4:3)</PresentationFormat>
  <Lines>0</Lines>
  <Paragraphs>771</Paragraphs>
  <Slides>85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85</vt:i4>
      </vt:variant>
    </vt:vector>
  </HeadingPairs>
  <TitlesOfParts>
    <vt:vector size="101" baseType="lpstr">
      <vt:lpstr>Tahoma</vt:lpstr>
      <vt:lpstr>宋体</vt:lpstr>
      <vt:lpstr>Arial</vt:lpstr>
      <vt:lpstr>黑体</vt:lpstr>
      <vt:lpstr>楷体_GB2312</vt:lpstr>
      <vt:lpstr>Wingdings</vt:lpstr>
      <vt:lpstr>Times New Roman</vt:lpstr>
      <vt:lpstr>华文隶书</vt:lpstr>
      <vt:lpstr>仿宋_GB2312</vt:lpstr>
      <vt:lpstr>Monotype Sorts</vt:lpstr>
      <vt:lpstr>Arial Unicode MS</vt:lpstr>
      <vt:lpstr>Blends</vt:lpstr>
      <vt:lpstr>MS_ClipArt_Gallery.2</vt:lpstr>
      <vt:lpstr>MSPhotoEd.3</vt:lpstr>
      <vt:lpstr>画笔图片</vt:lpstr>
      <vt:lpstr>Microsoft Visio 2003-2010 绘图</vt:lpstr>
      <vt:lpstr>编译原理 Compiler Principles and Techniques</vt:lpstr>
      <vt:lpstr>课程性质与特点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教学目的——《编译原理》是一门非常好的课程</vt:lpstr>
      <vt:lpstr>教学目的——《编译原理》是一门非常好的课程</vt:lpstr>
      <vt:lpstr>教学目的——《编译原理》是一门非常好的课程</vt:lpstr>
      <vt:lpstr>教学目的(续)</vt:lpstr>
      <vt:lpstr>计算思维能力</vt:lpstr>
      <vt:lpstr>计算思维能力</vt:lpstr>
      <vt:lpstr>计算思维能力</vt:lpstr>
      <vt:lpstr>计算思维能力</vt:lpstr>
      <vt:lpstr>计算思维能力</vt:lpstr>
      <vt:lpstr>计算思维能力</vt:lpstr>
      <vt:lpstr>计算思维能力</vt:lpstr>
      <vt:lpstr>计算思维能力</vt:lpstr>
      <vt:lpstr>计算思维能力</vt:lpstr>
      <vt:lpstr>教学目的(续)</vt:lpstr>
      <vt:lpstr>教学要求——课程要求</vt:lpstr>
      <vt:lpstr>教学要求——实验要求</vt:lpstr>
      <vt:lpstr>教学要求——实验目的</vt:lpstr>
      <vt:lpstr>教学要求——考试要求</vt:lpstr>
      <vt:lpstr>主要内容 </vt:lpstr>
      <vt:lpstr>教材及主要参考书目</vt:lpstr>
      <vt:lpstr>龙书</vt:lpstr>
      <vt:lpstr>虎书和鲸书</vt:lpstr>
      <vt:lpstr>Alfred Aho</vt:lpstr>
      <vt:lpstr>Monica S. Lam</vt:lpstr>
      <vt:lpstr>Ravi Sethi</vt:lpstr>
      <vt:lpstr>Jeffery D.Ullman</vt:lpstr>
      <vt:lpstr>第一章 引论</vt:lpstr>
      <vt:lpstr>第1章  引论</vt:lpstr>
      <vt:lpstr>1.1  程序设计语言</vt:lpstr>
      <vt:lpstr>1.1  程序设计语言</vt:lpstr>
      <vt:lpstr>1.1  程序设计语言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1.2 程序设计语言的翻译</vt:lpstr>
      <vt:lpstr>1.3 编译程序总体结构</vt:lpstr>
      <vt:lpstr>1、词法分析</vt:lpstr>
      <vt:lpstr>1、词法分析</vt:lpstr>
      <vt:lpstr>2、语法分析</vt:lpstr>
      <vt:lpstr>2、语法分析</vt:lpstr>
      <vt:lpstr>3、语义分析</vt:lpstr>
      <vt:lpstr>3、语义分析</vt:lpstr>
      <vt:lpstr>4、中间代码生成</vt:lpstr>
      <vt:lpstr>4、中间代码生成</vt:lpstr>
      <vt:lpstr>5、代码优化</vt:lpstr>
      <vt:lpstr>5、代码优化</vt:lpstr>
      <vt:lpstr>与机器无关的优化</vt:lpstr>
      <vt:lpstr>与机器有关的优化</vt:lpstr>
      <vt:lpstr>与机器有关的优化-存储层次</vt:lpstr>
      <vt:lpstr>与机器有关的优化-存储层次</vt:lpstr>
      <vt:lpstr>与机器无关的优化</vt:lpstr>
      <vt:lpstr>与机器有关的优化</vt:lpstr>
      <vt:lpstr>与机器有关的优化</vt:lpstr>
      <vt:lpstr>6、目标代码生成</vt:lpstr>
      <vt:lpstr>6、目标代码生成</vt:lpstr>
      <vt:lpstr>7、错误处理</vt:lpstr>
      <vt:lpstr>8、表格管理</vt:lpstr>
      <vt:lpstr>模块分类</vt:lpstr>
      <vt:lpstr>PowerPoint 演示文稿</vt:lpstr>
      <vt:lpstr>1.4 编译程序的组织</vt:lpstr>
      <vt:lpstr>1.4 编译程序的组织</vt:lpstr>
      <vt:lpstr>1.4 编译程序的组织</vt:lpstr>
      <vt:lpstr>1.4 编译程序的组织</vt:lpstr>
      <vt:lpstr>1.4 编译程序的组织</vt:lpstr>
      <vt:lpstr>1.5 编译程序的生成</vt:lpstr>
      <vt:lpstr>1. T形图</vt:lpstr>
      <vt:lpstr>2. 自展</vt:lpstr>
      <vt:lpstr>3.移植</vt:lpstr>
      <vt:lpstr>4.本机编译器的利用</vt:lpstr>
      <vt:lpstr>5. 编译程序的自动生成</vt:lpstr>
      <vt:lpstr>2)语法分析器的自动生成程序</vt:lpstr>
      <vt:lpstr>1.6 本章小结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编译原理教材配套课件</dc:title>
  <dc:subject/>
  <dc:creator>蒋宗礼,姜守旭</dc:creator>
  <cp:keywords/>
  <dc:description/>
  <cp:lastModifiedBy>王 少博</cp:lastModifiedBy>
  <cp:revision>544</cp:revision>
  <dcterms:created xsi:type="dcterms:W3CDTF">2003-03-23T06:01:35Z</dcterms:created>
  <dcterms:modified xsi:type="dcterms:W3CDTF">2020-12-14T00:01:45Z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2052-8.1.0.3442</vt:lpwstr>
  </property>
</Properties>
</file>